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2" r:id="rId1"/>
    <p:sldMasterId id="2147484262" r:id="rId2"/>
    <p:sldMasterId id="2147485824" r:id="rId3"/>
    <p:sldMasterId id="2147485836" r:id="rId4"/>
  </p:sldMasterIdLst>
  <p:notesMasterIdLst>
    <p:notesMasterId r:id="rId36"/>
  </p:notesMasterIdLst>
  <p:handoutMasterIdLst>
    <p:handoutMasterId r:id="rId37"/>
  </p:handoutMasterIdLst>
  <p:sldIdLst>
    <p:sldId id="398" r:id="rId5"/>
    <p:sldId id="401" r:id="rId6"/>
    <p:sldId id="402" r:id="rId7"/>
    <p:sldId id="454" r:id="rId8"/>
    <p:sldId id="405" r:id="rId9"/>
    <p:sldId id="445" r:id="rId10"/>
    <p:sldId id="446" r:id="rId11"/>
    <p:sldId id="447" r:id="rId12"/>
    <p:sldId id="448" r:id="rId13"/>
    <p:sldId id="449" r:id="rId14"/>
    <p:sldId id="427" r:id="rId15"/>
    <p:sldId id="431" r:id="rId16"/>
    <p:sldId id="432" r:id="rId17"/>
    <p:sldId id="442" r:id="rId18"/>
    <p:sldId id="443" r:id="rId19"/>
    <p:sldId id="433" r:id="rId20"/>
    <p:sldId id="428" r:id="rId21"/>
    <p:sldId id="429" r:id="rId22"/>
    <p:sldId id="441" r:id="rId23"/>
    <p:sldId id="412" r:id="rId24"/>
    <p:sldId id="414" r:id="rId25"/>
    <p:sldId id="455" r:id="rId26"/>
    <p:sldId id="456" r:id="rId27"/>
    <p:sldId id="457" r:id="rId28"/>
    <p:sldId id="415" r:id="rId29"/>
    <p:sldId id="437" r:id="rId30"/>
    <p:sldId id="435" r:id="rId31"/>
    <p:sldId id="438" r:id="rId32"/>
    <p:sldId id="453" r:id="rId33"/>
    <p:sldId id="452" r:id="rId34"/>
    <p:sldId id="458" r:id="rId35"/>
  </p:sldIdLst>
  <p:sldSz cx="9144000" cy="6858000" type="screen4x3"/>
  <p:notesSz cx="6761163" cy="9942513"/>
  <p:defaultTextStyle>
    <a:defPPr>
      <a:defRPr lang="tr-TR"/>
    </a:defPPr>
    <a:lvl1pPr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5pPr>
    <a:lvl6pPr marL="2286000" algn="l" defTabSz="914400" rtl="0" eaLnBrk="1" latinLnBrk="0" hangingPunct="1">
      <a:defRPr sz="800" kern="1200">
        <a:solidFill>
          <a:schemeClr val="tx1"/>
        </a:solidFill>
        <a:latin typeface="Tahoma" panose="020B0604030504040204" pitchFamily="34" charset="0"/>
        <a:ea typeface="+mn-ea"/>
        <a:cs typeface="+mn-cs"/>
      </a:defRPr>
    </a:lvl6pPr>
    <a:lvl7pPr marL="2743200" algn="l" defTabSz="914400" rtl="0" eaLnBrk="1" latinLnBrk="0" hangingPunct="1">
      <a:defRPr sz="800" kern="1200">
        <a:solidFill>
          <a:schemeClr val="tx1"/>
        </a:solidFill>
        <a:latin typeface="Tahoma" panose="020B0604030504040204" pitchFamily="34" charset="0"/>
        <a:ea typeface="+mn-ea"/>
        <a:cs typeface="+mn-cs"/>
      </a:defRPr>
    </a:lvl7pPr>
    <a:lvl8pPr marL="3200400" algn="l" defTabSz="914400" rtl="0" eaLnBrk="1" latinLnBrk="0" hangingPunct="1">
      <a:defRPr sz="800" kern="1200">
        <a:solidFill>
          <a:schemeClr val="tx1"/>
        </a:solidFill>
        <a:latin typeface="Tahoma" panose="020B0604030504040204" pitchFamily="34" charset="0"/>
        <a:ea typeface="+mn-ea"/>
        <a:cs typeface="+mn-cs"/>
      </a:defRPr>
    </a:lvl8pPr>
    <a:lvl9pPr marL="3657600" algn="l" defTabSz="914400" rtl="0" eaLnBrk="1" latinLnBrk="0" hangingPunct="1">
      <a:defRPr sz="8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399FF"/>
    <a:srgbClr val="CC0066"/>
    <a:srgbClr val="990099"/>
    <a:srgbClr val="660066"/>
    <a:srgbClr val="000066"/>
    <a:srgbClr val="0000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24" autoAdjust="0"/>
  </p:normalViewPr>
  <p:slideViewPr>
    <p:cSldViewPr>
      <p:cViewPr varScale="1">
        <p:scale>
          <a:sx n="65" d="100"/>
          <a:sy n="65" d="100"/>
        </p:scale>
        <p:origin x="-125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16"/>
    </p:cViewPr>
  </p:sorterViewPr>
  <p:notesViewPr>
    <p:cSldViewPr>
      <p:cViewPr varScale="1">
        <p:scale>
          <a:sx n="56" d="100"/>
          <a:sy n="56" d="100"/>
        </p:scale>
        <p:origin x="-2580" y="-108"/>
      </p:cViewPr>
      <p:guideLst>
        <p:guide orient="horz" pos="3132"/>
        <p:guide pos="212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3B93D-FEA4-44BB-8E3D-4976216CE21A}" type="doc">
      <dgm:prSet loTypeId="urn:microsoft.com/office/officeart/2005/8/layout/bProcess3" loCatId="process" qsTypeId="urn:microsoft.com/office/officeart/2005/8/quickstyle/simple1" qsCatId="simple" csTypeId="urn:microsoft.com/office/officeart/2005/8/colors/accent1_2" csCatId="accent1" phldr="1"/>
      <dgm:spPr/>
    </dgm:pt>
    <dgm:pt modelId="{0FC254DF-96F8-4E1F-AD28-4DE004471CD9}">
      <dgm:prSet phldrT="[Metin]" custT="1"/>
      <dgm:spPr/>
      <dgm:t>
        <a:bodyPr/>
        <a:lstStyle/>
        <a:p>
          <a:r>
            <a:rPr lang="tr-TR" sz="2000" b="1" dirty="0">
              <a:solidFill>
                <a:schemeClr val="tx1"/>
              </a:solidFill>
              <a:latin typeface="Calibri" panose="020F0502020204030204" pitchFamily="34" charset="0"/>
            </a:rPr>
            <a:t>ÜNİVERSİTE DÜZEYİNDE PERFORMANS BÜTÇE ÇALIŞMALARININ GERÇEKLEŞTİRİLMESİ</a:t>
          </a:r>
        </a:p>
      </dgm:t>
    </dgm:pt>
    <dgm:pt modelId="{1F3F2200-1E40-4977-966E-16D6109FCC14}" type="parTrans" cxnId="{8ECEDA29-50E9-4BF8-9859-3460EA488658}">
      <dgm:prSet/>
      <dgm:spPr/>
      <dgm:t>
        <a:bodyPr/>
        <a:lstStyle/>
        <a:p>
          <a:endParaRPr lang="tr-TR" sz="2000" b="1">
            <a:solidFill>
              <a:schemeClr val="tx1"/>
            </a:solidFill>
            <a:latin typeface="Calibri" panose="020F0502020204030204" pitchFamily="34" charset="0"/>
          </a:endParaRPr>
        </a:p>
      </dgm:t>
    </dgm:pt>
    <dgm:pt modelId="{667DDAA6-7597-4F69-876C-3C65299A4F10}" type="sibTrans" cxnId="{8ECEDA29-50E9-4BF8-9859-3460EA488658}">
      <dgm:prSet custT="1"/>
      <dgm:spPr/>
      <dgm:t>
        <a:bodyPr/>
        <a:lstStyle/>
        <a:p>
          <a:endParaRPr lang="tr-TR" sz="2000" b="1">
            <a:solidFill>
              <a:schemeClr val="tx1"/>
            </a:solidFill>
            <a:latin typeface="Calibri" panose="020F0502020204030204" pitchFamily="34" charset="0"/>
          </a:endParaRPr>
        </a:p>
      </dgm:t>
    </dgm:pt>
    <dgm:pt modelId="{3F4D1B78-E346-4C5C-A80D-501BD6F5960B}">
      <dgm:prSet phldrT="[Metin]" custT="1"/>
      <dgm:spPr>
        <a:solidFill>
          <a:schemeClr val="accent2"/>
        </a:solidFill>
      </dgm:spPr>
      <dgm:t>
        <a:bodyPr/>
        <a:lstStyle/>
        <a:p>
          <a:r>
            <a:rPr lang="tr-TR" sz="2000" b="1" dirty="0">
              <a:solidFill>
                <a:schemeClr val="tx1"/>
              </a:solidFill>
              <a:latin typeface="Calibri" panose="020F0502020204030204" pitchFamily="34" charset="0"/>
            </a:rPr>
            <a:t>PERFORMANS PROGRAMI TASLAĞI VE ÜNİVERSİTE BÜTÇE TEKLİFİNİN OLUŞTURULMASI</a:t>
          </a:r>
        </a:p>
      </dgm:t>
    </dgm:pt>
    <dgm:pt modelId="{459C3D3F-F14A-458C-825C-184F17D705D2}" type="parTrans" cxnId="{BF9940C5-1B6C-42B7-A881-41278A375C51}">
      <dgm:prSet/>
      <dgm:spPr/>
      <dgm:t>
        <a:bodyPr/>
        <a:lstStyle/>
        <a:p>
          <a:endParaRPr lang="tr-TR" sz="2000" b="1">
            <a:solidFill>
              <a:schemeClr val="tx1"/>
            </a:solidFill>
            <a:latin typeface="Calibri" panose="020F0502020204030204" pitchFamily="34" charset="0"/>
          </a:endParaRPr>
        </a:p>
      </dgm:t>
    </dgm:pt>
    <dgm:pt modelId="{5A16B3C7-89F9-4D1B-95CE-CFCE276523CF}" type="sibTrans" cxnId="{BF9940C5-1B6C-42B7-A881-41278A375C51}">
      <dgm:prSet custT="1"/>
      <dgm:spPr/>
      <dgm:t>
        <a:bodyPr/>
        <a:lstStyle/>
        <a:p>
          <a:endParaRPr lang="tr-TR" sz="2000" b="1">
            <a:solidFill>
              <a:schemeClr val="tx1"/>
            </a:solidFill>
            <a:latin typeface="Calibri" panose="020F0502020204030204" pitchFamily="34" charset="0"/>
          </a:endParaRPr>
        </a:p>
      </dgm:t>
    </dgm:pt>
    <dgm:pt modelId="{E6C29BCD-D7BF-425F-A8CD-D6A9BC2B9926}">
      <dgm:prSet custT="1"/>
      <dgm:spPr/>
      <dgm:t>
        <a:bodyPr/>
        <a:lstStyle/>
        <a:p>
          <a:r>
            <a:rPr lang="tr-TR" sz="2000" b="1" dirty="0">
              <a:solidFill>
                <a:schemeClr val="tx1"/>
              </a:solidFill>
              <a:latin typeface="Calibri" panose="020F0502020204030204" pitchFamily="34" charset="0"/>
            </a:rPr>
            <a:t>ORTA VADELİ PROGRAM VE ORTA VADELİ MALİ PLANIN YAYINLANMASI</a:t>
          </a:r>
        </a:p>
      </dgm:t>
    </dgm:pt>
    <dgm:pt modelId="{368F080E-8A98-43E4-8E7E-FC3ED5486D68}" type="parTrans" cxnId="{D6B1696F-9F51-41F6-8662-69F49F2BCB3B}">
      <dgm:prSet/>
      <dgm:spPr/>
      <dgm:t>
        <a:bodyPr/>
        <a:lstStyle/>
        <a:p>
          <a:endParaRPr lang="tr-TR" sz="2000" b="1">
            <a:solidFill>
              <a:schemeClr val="tx1"/>
            </a:solidFill>
            <a:latin typeface="Calibri" panose="020F0502020204030204" pitchFamily="34" charset="0"/>
          </a:endParaRPr>
        </a:p>
      </dgm:t>
    </dgm:pt>
    <dgm:pt modelId="{2E154AA9-3C4D-4354-90E5-967F7C3068DC}" type="sibTrans" cxnId="{D6B1696F-9F51-41F6-8662-69F49F2BCB3B}">
      <dgm:prSet custT="1"/>
      <dgm:spPr/>
      <dgm:t>
        <a:bodyPr/>
        <a:lstStyle/>
        <a:p>
          <a:endParaRPr lang="tr-TR" sz="2000" b="1">
            <a:solidFill>
              <a:schemeClr val="tx1"/>
            </a:solidFill>
            <a:latin typeface="Calibri" panose="020F0502020204030204" pitchFamily="34" charset="0"/>
          </a:endParaRPr>
        </a:p>
      </dgm:t>
    </dgm:pt>
    <dgm:pt modelId="{F29AA403-9CF6-460C-AE6A-8A72AC25B37B}">
      <dgm:prSet custT="1"/>
      <dgm:spPr/>
      <dgm:t>
        <a:bodyPr/>
        <a:lstStyle/>
        <a:p>
          <a:r>
            <a:rPr lang="tr-TR" sz="2000" b="1" dirty="0">
              <a:solidFill>
                <a:schemeClr val="tx1"/>
              </a:solidFill>
              <a:latin typeface="Calibri" panose="020F0502020204030204" pitchFamily="34" charset="0"/>
            </a:rPr>
            <a:t>PERFORMANS PROGRAMI VE BÜTÇE TEKLİFLERİNİN ÖDENEK TAVANLARINA GÖRE REVİZE EDİLMESİ</a:t>
          </a:r>
        </a:p>
      </dgm:t>
    </dgm:pt>
    <dgm:pt modelId="{6FD5C184-6EF2-4FE4-A486-1506EADA297A}" type="parTrans" cxnId="{D27505B5-5EB4-4973-90AA-CC2166A58DD5}">
      <dgm:prSet/>
      <dgm:spPr/>
      <dgm:t>
        <a:bodyPr/>
        <a:lstStyle/>
        <a:p>
          <a:endParaRPr lang="tr-TR" sz="2000" b="1">
            <a:solidFill>
              <a:schemeClr val="tx1"/>
            </a:solidFill>
            <a:latin typeface="Calibri" panose="020F0502020204030204" pitchFamily="34" charset="0"/>
          </a:endParaRPr>
        </a:p>
      </dgm:t>
    </dgm:pt>
    <dgm:pt modelId="{C3B891AD-11B8-4CC1-8C8B-059C7B76E65B}" type="sibTrans" cxnId="{D27505B5-5EB4-4973-90AA-CC2166A58DD5}">
      <dgm:prSet custT="1"/>
      <dgm:spPr/>
      <dgm:t>
        <a:bodyPr/>
        <a:lstStyle/>
        <a:p>
          <a:endParaRPr lang="tr-TR" sz="2000" b="1">
            <a:solidFill>
              <a:schemeClr val="tx1"/>
            </a:solidFill>
            <a:latin typeface="Calibri" panose="020F0502020204030204" pitchFamily="34" charset="0"/>
          </a:endParaRPr>
        </a:p>
      </dgm:t>
    </dgm:pt>
    <dgm:pt modelId="{273F0E5A-7274-4E79-955C-C31202D50B25}">
      <dgm:prSet phldrT="[Metin]" custT="1"/>
      <dgm:spPr>
        <a:solidFill>
          <a:schemeClr val="accent2"/>
        </a:solidFill>
      </dgm:spPr>
      <dgm:t>
        <a:bodyPr/>
        <a:lstStyle/>
        <a:p>
          <a:r>
            <a:rPr lang="tr-TR" sz="2000" b="1" dirty="0">
              <a:solidFill>
                <a:schemeClr val="tx1"/>
              </a:solidFill>
              <a:latin typeface="Calibri" panose="020F0502020204030204" pitchFamily="34" charset="0"/>
            </a:rPr>
            <a:t>PERFORMANS BÜTÇE ÇALIŞMALARINA BAŞLANMASI</a:t>
          </a:r>
        </a:p>
      </dgm:t>
    </dgm:pt>
    <dgm:pt modelId="{B23EC40D-0EFA-4417-B7A3-61960800CC67}" type="sibTrans" cxnId="{A2485B47-C158-48C3-BAE8-BCCE79378AD6}">
      <dgm:prSet custT="1"/>
      <dgm:spPr/>
      <dgm:t>
        <a:bodyPr/>
        <a:lstStyle/>
        <a:p>
          <a:endParaRPr lang="tr-TR" sz="2000" b="1">
            <a:solidFill>
              <a:schemeClr val="tx1"/>
            </a:solidFill>
            <a:latin typeface="Calibri" panose="020F0502020204030204" pitchFamily="34" charset="0"/>
          </a:endParaRPr>
        </a:p>
      </dgm:t>
    </dgm:pt>
    <dgm:pt modelId="{46701EA7-C7A4-4827-8846-59C125A4ED50}" type="parTrans" cxnId="{A2485B47-C158-48C3-BAE8-BCCE79378AD6}">
      <dgm:prSet/>
      <dgm:spPr/>
      <dgm:t>
        <a:bodyPr/>
        <a:lstStyle/>
        <a:p>
          <a:endParaRPr lang="tr-TR" sz="2000" b="1">
            <a:solidFill>
              <a:schemeClr val="tx1"/>
            </a:solidFill>
            <a:latin typeface="Calibri" panose="020F0502020204030204" pitchFamily="34" charset="0"/>
          </a:endParaRPr>
        </a:p>
      </dgm:t>
    </dgm:pt>
    <dgm:pt modelId="{7A2047F1-FFF6-404D-A639-A0B11827495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2000" b="1" dirty="0" smtClean="0">
              <a:solidFill>
                <a:schemeClr val="tx1"/>
              </a:solidFill>
              <a:latin typeface="Calibri" panose="020F0502020204030204" pitchFamily="34" charset="0"/>
            </a:rPr>
            <a:t>PERFORMANS PROGRAMI VE BÜTÇENİN KABUL EDİLMESİ VE YÜRÜRLÜĞE GİRMESİ</a:t>
          </a:r>
          <a:endParaRPr lang="tr-TR" sz="2000" b="1" dirty="0">
            <a:solidFill>
              <a:schemeClr val="tx1"/>
            </a:solidFill>
          </a:endParaRPr>
        </a:p>
      </dgm:t>
    </dgm:pt>
    <dgm:pt modelId="{7B408123-9DE3-4F97-8D8F-05B6B7DFA1BE}" type="parTrans" cxnId="{0CE7D4F5-2052-49D4-9EB5-D27D626065F2}">
      <dgm:prSet/>
      <dgm:spPr/>
      <dgm:t>
        <a:bodyPr/>
        <a:lstStyle/>
        <a:p>
          <a:endParaRPr lang="tr-TR" sz="2000" b="1">
            <a:solidFill>
              <a:schemeClr val="tx1"/>
            </a:solidFill>
          </a:endParaRPr>
        </a:p>
      </dgm:t>
    </dgm:pt>
    <dgm:pt modelId="{17200E6D-30E0-473A-A6C6-8D5EB1AA39AA}" type="sibTrans" cxnId="{0CE7D4F5-2052-49D4-9EB5-D27D626065F2}">
      <dgm:prSet/>
      <dgm:spPr/>
      <dgm:t>
        <a:bodyPr/>
        <a:lstStyle/>
        <a:p>
          <a:endParaRPr lang="tr-TR" sz="2000" b="1">
            <a:solidFill>
              <a:schemeClr val="tx1"/>
            </a:solidFill>
          </a:endParaRPr>
        </a:p>
      </dgm:t>
    </dgm:pt>
    <dgm:pt modelId="{02D93733-3071-4455-8153-2FAB6C4CF2FF}">
      <dgm:prSet custT="1"/>
      <dgm:spPr/>
      <dgm:t>
        <a:bodyPr/>
        <a:lstStyle/>
        <a:p>
          <a:r>
            <a:rPr lang="tr-TR" sz="2000" b="1" dirty="0" smtClean="0">
              <a:solidFill>
                <a:schemeClr val="tx1"/>
              </a:solidFill>
            </a:rPr>
            <a:t>MALİYE BAKANLIĞI VE KALKINMA BAKANLIĞI İLE GÖRÜŞMELERDE BULUNULMASI</a:t>
          </a:r>
          <a:endParaRPr lang="tr-TR" sz="2000" b="1" dirty="0">
            <a:solidFill>
              <a:schemeClr val="tx1"/>
            </a:solidFill>
          </a:endParaRPr>
        </a:p>
      </dgm:t>
    </dgm:pt>
    <dgm:pt modelId="{BEA11C25-AFEE-4683-9489-55472B88E79F}" type="parTrans" cxnId="{CA244449-E571-40BE-86A4-415378AA95CE}">
      <dgm:prSet/>
      <dgm:spPr/>
      <dgm:t>
        <a:bodyPr/>
        <a:lstStyle/>
        <a:p>
          <a:endParaRPr lang="tr-TR" sz="2000" b="1">
            <a:solidFill>
              <a:schemeClr val="tx1"/>
            </a:solidFill>
          </a:endParaRPr>
        </a:p>
      </dgm:t>
    </dgm:pt>
    <dgm:pt modelId="{16714F0B-5916-401D-BC36-38C2FDFD3FAE}" type="sibTrans" cxnId="{CA244449-E571-40BE-86A4-415378AA95CE}">
      <dgm:prSet custT="1"/>
      <dgm:spPr/>
      <dgm:t>
        <a:bodyPr/>
        <a:lstStyle/>
        <a:p>
          <a:endParaRPr lang="tr-TR" sz="2000" b="1">
            <a:solidFill>
              <a:schemeClr val="tx1"/>
            </a:solidFill>
          </a:endParaRPr>
        </a:p>
      </dgm:t>
    </dgm:pt>
    <dgm:pt modelId="{5EC01D11-DC2E-45C5-9201-54FB5C0FDBAC}" type="pres">
      <dgm:prSet presAssocID="{A023B93D-FEA4-44BB-8E3D-4976216CE21A}" presName="Name0" presStyleCnt="0">
        <dgm:presLayoutVars>
          <dgm:dir/>
          <dgm:resizeHandles val="exact"/>
        </dgm:presLayoutVars>
      </dgm:prSet>
      <dgm:spPr/>
    </dgm:pt>
    <dgm:pt modelId="{1EE88FCD-EC14-41F7-9D59-164844146004}" type="pres">
      <dgm:prSet presAssocID="{273F0E5A-7274-4E79-955C-C31202D50B25}" presName="node" presStyleLbl="node1" presStyleIdx="0" presStyleCnt="7" custScaleX="102695">
        <dgm:presLayoutVars>
          <dgm:bulletEnabled val="1"/>
        </dgm:presLayoutVars>
      </dgm:prSet>
      <dgm:spPr/>
      <dgm:t>
        <a:bodyPr/>
        <a:lstStyle/>
        <a:p>
          <a:endParaRPr lang="tr-TR"/>
        </a:p>
      </dgm:t>
    </dgm:pt>
    <dgm:pt modelId="{6EF64C03-D5C8-4EAA-89D1-25A7C288D977}" type="pres">
      <dgm:prSet presAssocID="{B23EC40D-0EFA-4417-B7A3-61960800CC67}" presName="sibTrans" presStyleLbl="sibTrans1D1" presStyleIdx="0" presStyleCnt="6"/>
      <dgm:spPr/>
      <dgm:t>
        <a:bodyPr/>
        <a:lstStyle/>
        <a:p>
          <a:endParaRPr lang="tr-TR"/>
        </a:p>
      </dgm:t>
    </dgm:pt>
    <dgm:pt modelId="{ACBB85C5-2C02-47B6-BCA1-540A0AF7071F}" type="pres">
      <dgm:prSet presAssocID="{B23EC40D-0EFA-4417-B7A3-61960800CC67}" presName="connectorText" presStyleLbl="sibTrans1D1" presStyleIdx="0" presStyleCnt="6"/>
      <dgm:spPr/>
      <dgm:t>
        <a:bodyPr/>
        <a:lstStyle/>
        <a:p>
          <a:endParaRPr lang="tr-TR"/>
        </a:p>
      </dgm:t>
    </dgm:pt>
    <dgm:pt modelId="{27478577-7910-41EA-B14A-FE938FEC45A1}" type="pres">
      <dgm:prSet presAssocID="{0FC254DF-96F8-4E1F-AD28-4DE004471CD9}" presName="node" presStyleLbl="node1" presStyleIdx="1" presStyleCnt="7">
        <dgm:presLayoutVars>
          <dgm:bulletEnabled val="1"/>
        </dgm:presLayoutVars>
      </dgm:prSet>
      <dgm:spPr/>
      <dgm:t>
        <a:bodyPr/>
        <a:lstStyle/>
        <a:p>
          <a:endParaRPr lang="tr-TR"/>
        </a:p>
      </dgm:t>
    </dgm:pt>
    <dgm:pt modelId="{E5916166-2735-4550-9346-85102D1E477F}" type="pres">
      <dgm:prSet presAssocID="{667DDAA6-7597-4F69-876C-3C65299A4F10}" presName="sibTrans" presStyleLbl="sibTrans1D1" presStyleIdx="1" presStyleCnt="6"/>
      <dgm:spPr/>
      <dgm:t>
        <a:bodyPr/>
        <a:lstStyle/>
        <a:p>
          <a:endParaRPr lang="tr-TR"/>
        </a:p>
      </dgm:t>
    </dgm:pt>
    <dgm:pt modelId="{E1F51823-EF9A-41BE-9852-8C2B148034E6}" type="pres">
      <dgm:prSet presAssocID="{667DDAA6-7597-4F69-876C-3C65299A4F10}" presName="connectorText" presStyleLbl="sibTrans1D1" presStyleIdx="1" presStyleCnt="6"/>
      <dgm:spPr/>
      <dgm:t>
        <a:bodyPr/>
        <a:lstStyle/>
        <a:p>
          <a:endParaRPr lang="tr-TR"/>
        </a:p>
      </dgm:t>
    </dgm:pt>
    <dgm:pt modelId="{6A7987EF-5A66-4E5E-BCC4-774CD9D0CED4}" type="pres">
      <dgm:prSet presAssocID="{3F4D1B78-E346-4C5C-A80D-501BD6F5960B}" presName="node" presStyleLbl="node1" presStyleIdx="2" presStyleCnt="7">
        <dgm:presLayoutVars>
          <dgm:bulletEnabled val="1"/>
        </dgm:presLayoutVars>
      </dgm:prSet>
      <dgm:spPr/>
      <dgm:t>
        <a:bodyPr/>
        <a:lstStyle/>
        <a:p>
          <a:endParaRPr lang="tr-TR"/>
        </a:p>
      </dgm:t>
    </dgm:pt>
    <dgm:pt modelId="{E718FC62-5D77-40D8-A3E9-2619BFD70959}" type="pres">
      <dgm:prSet presAssocID="{5A16B3C7-89F9-4D1B-95CE-CFCE276523CF}" presName="sibTrans" presStyleLbl="sibTrans1D1" presStyleIdx="2" presStyleCnt="6"/>
      <dgm:spPr/>
      <dgm:t>
        <a:bodyPr/>
        <a:lstStyle/>
        <a:p>
          <a:endParaRPr lang="tr-TR"/>
        </a:p>
      </dgm:t>
    </dgm:pt>
    <dgm:pt modelId="{74FA215F-BA0D-4E20-A7C8-DD1F15B22DD3}" type="pres">
      <dgm:prSet presAssocID="{5A16B3C7-89F9-4D1B-95CE-CFCE276523CF}" presName="connectorText" presStyleLbl="sibTrans1D1" presStyleIdx="2" presStyleCnt="6"/>
      <dgm:spPr/>
      <dgm:t>
        <a:bodyPr/>
        <a:lstStyle/>
        <a:p>
          <a:endParaRPr lang="tr-TR"/>
        </a:p>
      </dgm:t>
    </dgm:pt>
    <dgm:pt modelId="{BD96CCAF-CB4A-428D-A44D-14CA5E46ADAA}" type="pres">
      <dgm:prSet presAssocID="{02D93733-3071-4455-8153-2FAB6C4CF2FF}" presName="node" presStyleLbl="node1" presStyleIdx="3" presStyleCnt="7">
        <dgm:presLayoutVars>
          <dgm:bulletEnabled val="1"/>
        </dgm:presLayoutVars>
      </dgm:prSet>
      <dgm:spPr/>
      <dgm:t>
        <a:bodyPr/>
        <a:lstStyle/>
        <a:p>
          <a:endParaRPr lang="tr-TR"/>
        </a:p>
      </dgm:t>
    </dgm:pt>
    <dgm:pt modelId="{8FCFB96C-BAB9-4A24-B8CB-13FC108D55D3}" type="pres">
      <dgm:prSet presAssocID="{16714F0B-5916-401D-BC36-38C2FDFD3FAE}" presName="sibTrans" presStyleLbl="sibTrans1D1" presStyleIdx="3" presStyleCnt="6"/>
      <dgm:spPr/>
      <dgm:t>
        <a:bodyPr/>
        <a:lstStyle/>
        <a:p>
          <a:endParaRPr lang="tr-TR"/>
        </a:p>
      </dgm:t>
    </dgm:pt>
    <dgm:pt modelId="{141F3B52-5972-4040-B13A-F9C4600F96C8}" type="pres">
      <dgm:prSet presAssocID="{16714F0B-5916-401D-BC36-38C2FDFD3FAE}" presName="connectorText" presStyleLbl="sibTrans1D1" presStyleIdx="3" presStyleCnt="6"/>
      <dgm:spPr/>
      <dgm:t>
        <a:bodyPr/>
        <a:lstStyle/>
        <a:p>
          <a:endParaRPr lang="tr-TR"/>
        </a:p>
      </dgm:t>
    </dgm:pt>
    <dgm:pt modelId="{9937C5E2-6F1B-4109-BFA7-8830E07355C4}" type="pres">
      <dgm:prSet presAssocID="{E6C29BCD-D7BF-425F-A8CD-D6A9BC2B9926}" presName="node" presStyleLbl="node1" presStyleIdx="4" presStyleCnt="7">
        <dgm:presLayoutVars>
          <dgm:bulletEnabled val="1"/>
        </dgm:presLayoutVars>
      </dgm:prSet>
      <dgm:spPr/>
      <dgm:t>
        <a:bodyPr/>
        <a:lstStyle/>
        <a:p>
          <a:endParaRPr lang="tr-TR"/>
        </a:p>
      </dgm:t>
    </dgm:pt>
    <dgm:pt modelId="{ED98740B-020E-40AB-B6B1-CC23E61B611F}" type="pres">
      <dgm:prSet presAssocID="{2E154AA9-3C4D-4354-90E5-967F7C3068DC}" presName="sibTrans" presStyleLbl="sibTrans1D1" presStyleIdx="4" presStyleCnt="6"/>
      <dgm:spPr/>
      <dgm:t>
        <a:bodyPr/>
        <a:lstStyle/>
        <a:p>
          <a:endParaRPr lang="tr-TR"/>
        </a:p>
      </dgm:t>
    </dgm:pt>
    <dgm:pt modelId="{8A95D6C8-BDE8-4564-AD34-89185D2CB9E9}" type="pres">
      <dgm:prSet presAssocID="{2E154AA9-3C4D-4354-90E5-967F7C3068DC}" presName="connectorText" presStyleLbl="sibTrans1D1" presStyleIdx="4" presStyleCnt="6"/>
      <dgm:spPr/>
      <dgm:t>
        <a:bodyPr/>
        <a:lstStyle/>
        <a:p>
          <a:endParaRPr lang="tr-TR"/>
        </a:p>
      </dgm:t>
    </dgm:pt>
    <dgm:pt modelId="{53297FF2-C32A-401F-BDFC-22ADC1BCB608}" type="pres">
      <dgm:prSet presAssocID="{F29AA403-9CF6-460C-AE6A-8A72AC25B37B}" presName="node" presStyleLbl="node1" presStyleIdx="5" presStyleCnt="7">
        <dgm:presLayoutVars>
          <dgm:bulletEnabled val="1"/>
        </dgm:presLayoutVars>
      </dgm:prSet>
      <dgm:spPr/>
      <dgm:t>
        <a:bodyPr/>
        <a:lstStyle/>
        <a:p>
          <a:endParaRPr lang="tr-TR"/>
        </a:p>
      </dgm:t>
    </dgm:pt>
    <dgm:pt modelId="{B6B5ADC6-EDD5-400F-950A-E67755F50049}" type="pres">
      <dgm:prSet presAssocID="{C3B891AD-11B8-4CC1-8C8B-059C7B76E65B}" presName="sibTrans" presStyleLbl="sibTrans1D1" presStyleIdx="5" presStyleCnt="6"/>
      <dgm:spPr/>
      <dgm:t>
        <a:bodyPr/>
        <a:lstStyle/>
        <a:p>
          <a:endParaRPr lang="tr-TR"/>
        </a:p>
      </dgm:t>
    </dgm:pt>
    <dgm:pt modelId="{DDBB58A6-6DE1-4DC6-9254-CE7DA284D7B4}" type="pres">
      <dgm:prSet presAssocID="{C3B891AD-11B8-4CC1-8C8B-059C7B76E65B}" presName="connectorText" presStyleLbl="sibTrans1D1" presStyleIdx="5" presStyleCnt="6"/>
      <dgm:spPr/>
      <dgm:t>
        <a:bodyPr/>
        <a:lstStyle/>
        <a:p>
          <a:endParaRPr lang="tr-TR"/>
        </a:p>
      </dgm:t>
    </dgm:pt>
    <dgm:pt modelId="{37D470EC-123D-4BF4-9DAA-3E34FAA63CE5}" type="pres">
      <dgm:prSet presAssocID="{7A2047F1-FFF6-404D-A639-A0B11827495A}" presName="node" presStyleLbl="node1" presStyleIdx="6" presStyleCnt="7">
        <dgm:presLayoutVars>
          <dgm:bulletEnabled val="1"/>
        </dgm:presLayoutVars>
      </dgm:prSet>
      <dgm:spPr/>
      <dgm:t>
        <a:bodyPr/>
        <a:lstStyle/>
        <a:p>
          <a:endParaRPr lang="tr-TR"/>
        </a:p>
      </dgm:t>
    </dgm:pt>
  </dgm:ptLst>
  <dgm:cxnLst>
    <dgm:cxn modelId="{DAB02287-4A0E-4926-9792-979BA9F177C1}" type="presOf" srcId="{273F0E5A-7274-4E79-955C-C31202D50B25}" destId="{1EE88FCD-EC14-41F7-9D59-164844146004}" srcOrd="0" destOrd="0" presId="urn:microsoft.com/office/officeart/2005/8/layout/bProcess3"/>
    <dgm:cxn modelId="{BF9940C5-1B6C-42B7-A881-41278A375C51}" srcId="{A023B93D-FEA4-44BB-8E3D-4976216CE21A}" destId="{3F4D1B78-E346-4C5C-A80D-501BD6F5960B}" srcOrd="2" destOrd="0" parTransId="{459C3D3F-F14A-458C-825C-184F17D705D2}" sibTransId="{5A16B3C7-89F9-4D1B-95CE-CFCE276523CF}"/>
    <dgm:cxn modelId="{D27505B5-5EB4-4973-90AA-CC2166A58DD5}" srcId="{A023B93D-FEA4-44BB-8E3D-4976216CE21A}" destId="{F29AA403-9CF6-460C-AE6A-8A72AC25B37B}" srcOrd="5" destOrd="0" parTransId="{6FD5C184-6EF2-4FE4-A486-1506EADA297A}" sibTransId="{C3B891AD-11B8-4CC1-8C8B-059C7B76E65B}"/>
    <dgm:cxn modelId="{276578E9-F629-4340-AA75-C2375136A79C}" type="presOf" srcId="{667DDAA6-7597-4F69-876C-3C65299A4F10}" destId="{E1F51823-EF9A-41BE-9852-8C2B148034E6}" srcOrd="1" destOrd="0" presId="urn:microsoft.com/office/officeart/2005/8/layout/bProcess3"/>
    <dgm:cxn modelId="{9CD521C5-DDDD-4FC8-BC10-DC6E96D59F3A}" type="presOf" srcId="{5A16B3C7-89F9-4D1B-95CE-CFCE276523CF}" destId="{74FA215F-BA0D-4E20-A7C8-DD1F15B22DD3}" srcOrd="1" destOrd="0" presId="urn:microsoft.com/office/officeart/2005/8/layout/bProcess3"/>
    <dgm:cxn modelId="{5EE0B5A7-9519-4876-99CC-636644D37025}" type="presOf" srcId="{2E154AA9-3C4D-4354-90E5-967F7C3068DC}" destId="{ED98740B-020E-40AB-B6B1-CC23E61B611F}" srcOrd="0" destOrd="0" presId="urn:microsoft.com/office/officeart/2005/8/layout/bProcess3"/>
    <dgm:cxn modelId="{8ECEDA29-50E9-4BF8-9859-3460EA488658}" srcId="{A023B93D-FEA4-44BB-8E3D-4976216CE21A}" destId="{0FC254DF-96F8-4E1F-AD28-4DE004471CD9}" srcOrd="1" destOrd="0" parTransId="{1F3F2200-1E40-4977-966E-16D6109FCC14}" sibTransId="{667DDAA6-7597-4F69-876C-3C65299A4F10}"/>
    <dgm:cxn modelId="{1421469E-6B10-4644-A652-29F4E6591581}" type="presOf" srcId="{5A16B3C7-89F9-4D1B-95CE-CFCE276523CF}" destId="{E718FC62-5D77-40D8-A3E9-2619BFD70959}" srcOrd="0" destOrd="0" presId="urn:microsoft.com/office/officeart/2005/8/layout/bProcess3"/>
    <dgm:cxn modelId="{7A26DFD8-539F-499C-AD36-35FE3D1FE672}" type="presOf" srcId="{B23EC40D-0EFA-4417-B7A3-61960800CC67}" destId="{6EF64C03-D5C8-4EAA-89D1-25A7C288D977}" srcOrd="0" destOrd="0" presId="urn:microsoft.com/office/officeart/2005/8/layout/bProcess3"/>
    <dgm:cxn modelId="{2B129DF4-C309-4C0A-B983-AE0A9776AF41}" type="presOf" srcId="{0FC254DF-96F8-4E1F-AD28-4DE004471CD9}" destId="{27478577-7910-41EA-B14A-FE938FEC45A1}" srcOrd="0" destOrd="0" presId="urn:microsoft.com/office/officeart/2005/8/layout/bProcess3"/>
    <dgm:cxn modelId="{0CE7D4F5-2052-49D4-9EB5-D27D626065F2}" srcId="{A023B93D-FEA4-44BB-8E3D-4976216CE21A}" destId="{7A2047F1-FFF6-404D-A639-A0B11827495A}" srcOrd="6" destOrd="0" parTransId="{7B408123-9DE3-4F97-8D8F-05B6B7DFA1BE}" sibTransId="{17200E6D-30E0-473A-A6C6-8D5EB1AA39AA}"/>
    <dgm:cxn modelId="{D6B1696F-9F51-41F6-8662-69F49F2BCB3B}" srcId="{A023B93D-FEA4-44BB-8E3D-4976216CE21A}" destId="{E6C29BCD-D7BF-425F-A8CD-D6A9BC2B9926}" srcOrd="4" destOrd="0" parTransId="{368F080E-8A98-43E4-8E7E-FC3ED5486D68}" sibTransId="{2E154AA9-3C4D-4354-90E5-967F7C3068DC}"/>
    <dgm:cxn modelId="{A2485B47-C158-48C3-BAE8-BCCE79378AD6}" srcId="{A023B93D-FEA4-44BB-8E3D-4976216CE21A}" destId="{273F0E5A-7274-4E79-955C-C31202D50B25}" srcOrd="0" destOrd="0" parTransId="{46701EA7-C7A4-4827-8846-59C125A4ED50}" sibTransId="{B23EC40D-0EFA-4417-B7A3-61960800CC67}"/>
    <dgm:cxn modelId="{FF4EECD8-1718-4BB5-9C15-588815FCF749}" type="presOf" srcId="{02D93733-3071-4455-8153-2FAB6C4CF2FF}" destId="{BD96CCAF-CB4A-428D-A44D-14CA5E46ADAA}" srcOrd="0" destOrd="0" presId="urn:microsoft.com/office/officeart/2005/8/layout/bProcess3"/>
    <dgm:cxn modelId="{8C9AFED4-F95A-42EC-8765-2B3CF92502E4}" type="presOf" srcId="{2E154AA9-3C4D-4354-90E5-967F7C3068DC}" destId="{8A95D6C8-BDE8-4564-AD34-89185D2CB9E9}" srcOrd="1" destOrd="0" presId="urn:microsoft.com/office/officeart/2005/8/layout/bProcess3"/>
    <dgm:cxn modelId="{BA393DF1-B449-46CC-84E0-0D289E020BD2}" type="presOf" srcId="{E6C29BCD-D7BF-425F-A8CD-D6A9BC2B9926}" destId="{9937C5E2-6F1B-4109-BFA7-8830E07355C4}" srcOrd="0" destOrd="0" presId="urn:microsoft.com/office/officeart/2005/8/layout/bProcess3"/>
    <dgm:cxn modelId="{402D4D3F-E03F-4B65-BFBD-A7D50BCFAC23}" type="presOf" srcId="{7A2047F1-FFF6-404D-A639-A0B11827495A}" destId="{37D470EC-123D-4BF4-9DAA-3E34FAA63CE5}" srcOrd="0" destOrd="0" presId="urn:microsoft.com/office/officeart/2005/8/layout/bProcess3"/>
    <dgm:cxn modelId="{CA53BC5E-70C1-4134-83D1-BF1A8F15A9A9}" type="presOf" srcId="{F29AA403-9CF6-460C-AE6A-8A72AC25B37B}" destId="{53297FF2-C32A-401F-BDFC-22ADC1BCB608}" srcOrd="0" destOrd="0" presId="urn:microsoft.com/office/officeart/2005/8/layout/bProcess3"/>
    <dgm:cxn modelId="{200F45E1-AD02-4FB7-9BFE-0CCC4C305959}" type="presOf" srcId="{C3B891AD-11B8-4CC1-8C8B-059C7B76E65B}" destId="{B6B5ADC6-EDD5-400F-950A-E67755F50049}" srcOrd="0" destOrd="0" presId="urn:microsoft.com/office/officeart/2005/8/layout/bProcess3"/>
    <dgm:cxn modelId="{CA244449-E571-40BE-86A4-415378AA95CE}" srcId="{A023B93D-FEA4-44BB-8E3D-4976216CE21A}" destId="{02D93733-3071-4455-8153-2FAB6C4CF2FF}" srcOrd="3" destOrd="0" parTransId="{BEA11C25-AFEE-4683-9489-55472B88E79F}" sibTransId="{16714F0B-5916-401D-BC36-38C2FDFD3FAE}"/>
    <dgm:cxn modelId="{BA0C0B2E-5105-45C4-A1ED-320415F44E53}" type="presOf" srcId="{16714F0B-5916-401D-BC36-38C2FDFD3FAE}" destId="{8FCFB96C-BAB9-4A24-B8CB-13FC108D55D3}" srcOrd="0" destOrd="0" presId="urn:microsoft.com/office/officeart/2005/8/layout/bProcess3"/>
    <dgm:cxn modelId="{21F088EC-8533-4ECD-9AAC-9B8DA481715C}" type="presOf" srcId="{B23EC40D-0EFA-4417-B7A3-61960800CC67}" destId="{ACBB85C5-2C02-47B6-BCA1-540A0AF7071F}" srcOrd="1" destOrd="0" presId="urn:microsoft.com/office/officeart/2005/8/layout/bProcess3"/>
    <dgm:cxn modelId="{F27EE096-7310-406C-A3F5-E91E70ACBFF1}" type="presOf" srcId="{3F4D1B78-E346-4C5C-A80D-501BD6F5960B}" destId="{6A7987EF-5A66-4E5E-BCC4-774CD9D0CED4}" srcOrd="0" destOrd="0" presId="urn:microsoft.com/office/officeart/2005/8/layout/bProcess3"/>
    <dgm:cxn modelId="{CB573675-7A16-404E-B42A-6083F8578AA9}" type="presOf" srcId="{C3B891AD-11B8-4CC1-8C8B-059C7B76E65B}" destId="{DDBB58A6-6DE1-4DC6-9254-CE7DA284D7B4}" srcOrd="1" destOrd="0" presId="urn:microsoft.com/office/officeart/2005/8/layout/bProcess3"/>
    <dgm:cxn modelId="{0744647B-708A-4EEB-AE9F-8455F5F46B75}" type="presOf" srcId="{16714F0B-5916-401D-BC36-38C2FDFD3FAE}" destId="{141F3B52-5972-4040-B13A-F9C4600F96C8}" srcOrd="1" destOrd="0" presId="urn:microsoft.com/office/officeart/2005/8/layout/bProcess3"/>
    <dgm:cxn modelId="{9831A4ED-C480-4972-8D4F-19E64B878C95}" type="presOf" srcId="{A023B93D-FEA4-44BB-8E3D-4976216CE21A}" destId="{5EC01D11-DC2E-45C5-9201-54FB5C0FDBAC}" srcOrd="0" destOrd="0" presId="urn:microsoft.com/office/officeart/2005/8/layout/bProcess3"/>
    <dgm:cxn modelId="{DDCED10C-237B-4067-A595-47EC6A62FF8E}" type="presOf" srcId="{667DDAA6-7597-4F69-876C-3C65299A4F10}" destId="{E5916166-2735-4550-9346-85102D1E477F}" srcOrd="0" destOrd="0" presId="urn:microsoft.com/office/officeart/2005/8/layout/bProcess3"/>
    <dgm:cxn modelId="{3FE90D6B-C24A-4A8B-B3C7-3354D1BEB448}" type="presParOf" srcId="{5EC01D11-DC2E-45C5-9201-54FB5C0FDBAC}" destId="{1EE88FCD-EC14-41F7-9D59-164844146004}" srcOrd="0" destOrd="0" presId="urn:microsoft.com/office/officeart/2005/8/layout/bProcess3"/>
    <dgm:cxn modelId="{8F60A895-7701-4FF3-946C-A09AF686A0FC}" type="presParOf" srcId="{5EC01D11-DC2E-45C5-9201-54FB5C0FDBAC}" destId="{6EF64C03-D5C8-4EAA-89D1-25A7C288D977}" srcOrd="1" destOrd="0" presId="urn:microsoft.com/office/officeart/2005/8/layout/bProcess3"/>
    <dgm:cxn modelId="{63A4B283-7BDC-427C-832B-32678D2E175E}" type="presParOf" srcId="{6EF64C03-D5C8-4EAA-89D1-25A7C288D977}" destId="{ACBB85C5-2C02-47B6-BCA1-540A0AF7071F}" srcOrd="0" destOrd="0" presId="urn:microsoft.com/office/officeart/2005/8/layout/bProcess3"/>
    <dgm:cxn modelId="{145C128A-2F85-4D6B-B810-D6127C05F473}" type="presParOf" srcId="{5EC01D11-DC2E-45C5-9201-54FB5C0FDBAC}" destId="{27478577-7910-41EA-B14A-FE938FEC45A1}" srcOrd="2" destOrd="0" presId="urn:microsoft.com/office/officeart/2005/8/layout/bProcess3"/>
    <dgm:cxn modelId="{6CA05C4E-598E-4590-BC0F-F1824DE4939F}" type="presParOf" srcId="{5EC01D11-DC2E-45C5-9201-54FB5C0FDBAC}" destId="{E5916166-2735-4550-9346-85102D1E477F}" srcOrd="3" destOrd="0" presId="urn:microsoft.com/office/officeart/2005/8/layout/bProcess3"/>
    <dgm:cxn modelId="{C510F772-0A06-454C-A991-04ED43C3781E}" type="presParOf" srcId="{E5916166-2735-4550-9346-85102D1E477F}" destId="{E1F51823-EF9A-41BE-9852-8C2B148034E6}" srcOrd="0" destOrd="0" presId="urn:microsoft.com/office/officeart/2005/8/layout/bProcess3"/>
    <dgm:cxn modelId="{090C7809-3734-44E7-9397-6423897262C8}" type="presParOf" srcId="{5EC01D11-DC2E-45C5-9201-54FB5C0FDBAC}" destId="{6A7987EF-5A66-4E5E-BCC4-774CD9D0CED4}" srcOrd="4" destOrd="0" presId="urn:microsoft.com/office/officeart/2005/8/layout/bProcess3"/>
    <dgm:cxn modelId="{762BB2BC-4349-41CE-AA10-398111E25C52}" type="presParOf" srcId="{5EC01D11-DC2E-45C5-9201-54FB5C0FDBAC}" destId="{E718FC62-5D77-40D8-A3E9-2619BFD70959}" srcOrd="5" destOrd="0" presId="urn:microsoft.com/office/officeart/2005/8/layout/bProcess3"/>
    <dgm:cxn modelId="{591041CF-4374-4E98-95B8-4E1CAB3F74C2}" type="presParOf" srcId="{E718FC62-5D77-40D8-A3E9-2619BFD70959}" destId="{74FA215F-BA0D-4E20-A7C8-DD1F15B22DD3}" srcOrd="0" destOrd="0" presId="urn:microsoft.com/office/officeart/2005/8/layout/bProcess3"/>
    <dgm:cxn modelId="{019569C2-0D57-4E4E-BA5A-C3EE412B3589}" type="presParOf" srcId="{5EC01D11-DC2E-45C5-9201-54FB5C0FDBAC}" destId="{BD96CCAF-CB4A-428D-A44D-14CA5E46ADAA}" srcOrd="6" destOrd="0" presId="urn:microsoft.com/office/officeart/2005/8/layout/bProcess3"/>
    <dgm:cxn modelId="{B63591EA-735C-470B-9252-AF8B854B0C86}" type="presParOf" srcId="{5EC01D11-DC2E-45C5-9201-54FB5C0FDBAC}" destId="{8FCFB96C-BAB9-4A24-B8CB-13FC108D55D3}" srcOrd="7" destOrd="0" presId="urn:microsoft.com/office/officeart/2005/8/layout/bProcess3"/>
    <dgm:cxn modelId="{1D61D728-3FE6-413A-B390-E900E30D51EA}" type="presParOf" srcId="{8FCFB96C-BAB9-4A24-B8CB-13FC108D55D3}" destId="{141F3B52-5972-4040-B13A-F9C4600F96C8}" srcOrd="0" destOrd="0" presId="urn:microsoft.com/office/officeart/2005/8/layout/bProcess3"/>
    <dgm:cxn modelId="{E03A65C3-B8EB-45C3-805B-5F63220701C2}" type="presParOf" srcId="{5EC01D11-DC2E-45C5-9201-54FB5C0FDBAC}" destId="{9937C5E2-6F1B-4109-BFA7-8830E07355C4}" srcOrd="8" destOrd="0" presId="urn:microsoft.com/office/officeart/2005/8/layout/bProcess3"/>
    <dgm:cxn modelId="{C416B6AE-3B91-47D1-AFF5-4D1AB29A8944}" type="presParOf" srcId="{5EC01D11-DC2E-45C5-9201-54FB5C0FDBAC}" destId="{ED98740B-020E-40AB-B6B1-CC23E61B611F}" srcOrd="9" destOrd="0" presId="urn:microsoft.com/office/officeart/2005/8/layout/bProcess3"/>
    <dgm:cxn modelId="{8F52A951-5098-4E75-92C1-37DA922F82D5}" type="presParOf" srcId="{ED98740B-020E-40AB-B6B1-CC23E61B611F}" destId="{8A95D6C8-BDE8-4564-AD34-89185D2CB9E9}" srcOrd="0" destOrd="0" presId="urn:microsoft.com/office/officeart/2005/8/layout/bProcess3"/>
    <dgm:cxn modelId="{26BF7484-67EF-4ED2-8068-866E949DE81B}" type="presParOf" srcId="{5EC01D11-DC2E-45C5-9201-54FB5C0FDBAC}" destId="{53297FF2-C32A-401F-BDFC-22ADC1BCB608}" srcOrd="10" destOrd="0" presId="urn:microsoft.com/office/officeart/2005/8/layout/bProcess3"/>
    <dgm:cxn modelId="{97BDB551-2F7C-4D07-8C52-FBF860E4186D}" type="presParOf" srcId="{5EC01D11-DC2E-45C5-9201-54FB5C0FDBAC}" destId="{B6B5ADC6-EDD5-400F-950A-E67755F50049}" srcOrd="11" destOrd="0" presId="urn:microsoft.com/office/officeart/2005/8/layout/bProcess3"/>
    <dgm:cxn modelId="{B2ADBD8D-582A-4967-BCF2-C3DDEA5EDA4C}" type="presParOf" srcId="{B6B5ADC6-EDD5-400F-950A-E67755F50049}" destId="{DDBB58A6-6DE1-4DC6-9254-CE7DA284D7B4}" srcOrd="0" destOrd="0" presId="urn:microsoft.com/office/officeart/2005/8/layout/bProcess3"/>
    <dgm:cxn modelId="{7D65AA1A-A03C-4DE7-94BF-125FA3D5F66E}" type="presParOf" srcId="{5EC01D11-DC2E-45C5-9201-54FB5C0FDBAC}" destId="{37D470EC-123D-4BF4-9DAA-3E34FAA63CE5}"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64C03-D5C8-4EAA-89D1-25A7C288D977}">
      <dsp:nvSpPr>
        <dsp:cNvPr id="0" name=""/>
        <dsp:cNvSpPr/>
      </dsp:nvSpPr>
      <dsp:spPr>
        <a:xfrm>
          <a:off x="2642076" y="811374"/>
          <a:ext cx="559035" cy="91440"/>
        </a:xfrm>
        <a:custGeom>
          <a:avLst/>
          <a:gdLst/>
          <a:ahLst/>
          <a:cxnLst/>
          <a:rect l="0" t="0" r="0" b="0"/>
          <a:pathLst>
            <a:path>
              <a:moveTo>
                <a:pt x="0" y="45720"/>
              </a:moveTo>
              <a:lnTo>
                <a:pt x="55903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latin typeface="Calibri" panose="020F0502020204030204" pitchFamily="34" charset="0"/>
          </a:endParaRPr>
        </a:p>
      </dsp:txBody>
      <dsp:txXfrm>
        <a:off x="2906853" y="854143"/>
        <a:ext cx="29481" cy="5902"/>
      </dsp:txXfrm>
    </dsp:sp>
    <dsp:sp modelId="{1EE88FCD-EC14-41F7-9D59-164844146004}">
      <dsp:nvSpPr>
        <dsp:cNvPr id="0" name=""/>
        <dsp:cNvSpPr/>
      </dsp:nvSpPr>
      <dsp:spPr>
        <a:xfrm>
          <a:off x="11152" y="88004"/>
          <a:ext cx="2632724" cy="153818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a:solidFill>
                <a:schemeClr val="tx1"/>
              </a:solidFill>
              <a:latin typeface="Calibri" panose="020F0502020204030204" pitchFamily="34" charset="0"/>
            </a:rPr>
            <a:t>PERFORMANS BÜTÇE ÇALIŞMALARINA BAŞLANMASI</a:t>
          </a:r>
        </a:p>
      </dsp:txBody>
      <dsp:txXfrm>
        <a:off x="11152" y="88004"/>
        <a:ext cx="2632724" cy="1538180"/>
      </dsp:txXfrm>
    </dsp:sp>
    <dsp:sp modelId="{E5916166-2735-4550-9346-85102D1E477F}">
      <dsp:nvSpPr>
        <dsp:cNvPr id="0" name=""/>
        <dsp:cNvSpPr/>
      </dsp:nvSpPr>
      <dsp:spPr>
        <a:xfrm>
          <a:off x="1292969" y="1624385"/>
          <a:ext cx="3222360" cy="559035"/>
        </a:xfrm>
        <a:custGeom>
          <a:avLst/>
          <a:gdLst/>
          <a:ahLst/>
          <a:cxnLst/>
          <a:rect l="0" t="0" r="0" b="0"/>
          <a:pathLst>
            <a:path>
              <a:moveTo>
                <a:pt x="3222360" y="0"/>
              </a:moveTo>
              <a:lnTo>
                <a:pt x="3222360" y="296617"/>
              </a:lnTo>
              <a:lnTo>
                <a:pt x="0" y="296617"/>
              </a:lnTo>
              <a:lnTo>
                <a:pt x="0" y="55903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latin typeface="Calibri" panose="020F0502020204030204" pitchFamily="34" charset="0"/>
          </a:endParaRPr>
        </a:p>
      </dsp:txBody>
      <dsp:txXfrm>
        <a:off x="2822253" y="1900952"/>
        <a:ext cx="163793" cy="5902"/>
      </dsp:txXfrm>
    </dsp:sp>
    <dsp:sp modelId="{27478577-7910-41EA-B14A-FE938FEC45A1}">
      <dsp:nvSpPr>
        <dsp:cNvPr id="0" name=""/>
        <dsp:cNvSpPr/>
      </dsp:nvSpPr>
      <dsp:spPr>
        <a:xfrm>
          <a:off x="3233512" y="88004"/>
          <a:ext cx="2563634" cy="1538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a:solidFill>
                <a:schemeClr val="tx1"/>
              </a:solidFill>
              <a:latin typeface="Calibri" panose="020F0502020204030204" pitchFamily="34" charset="0"/>
            </a:rPr>
            <a:t>ÜNİVERSİTE DÜZEYİNDE PERFORMANS BÜTÇE ÇALIŞMALARININ GERÇEKLEŞTİRİLMESİ</a:t>
          </a:r>
        </a:p>
      </dsp:txBody>
      <dsp:txXfrm>
        <a:off x="3233512" y="88004"/>
        <a:ext cx="2563634" cy="1538180"/>
      </dsp:txXfrm>
    </dsp:sp>
    <dsp:sp modelId="{E718FC62-5D77-40D8-A3E9-2619BFD70959}">
      <dsp:nvSpPr>
        <dsp:cNvPr id="0" name=""/>
        <dsp:cNvSpPr/>
      </dsp:nvSpPr>
      <dsp:spPr>
        <a:xfrm>
          <a:off x="2572986" y="2939191"/>
          <a:ext cx="559035" cy="91440"/>
        </a:xfrm>
        <a:custGeom>
          <a:avLst/>
          <a:gdLst/>
          <a:ahLst/>
          <a:cxnLst/>
          <a:rect l="0" t="0" r="0" b="0"/>
          <a:pathLst>
            <a:path>
              <a:moveTo>
                <a:pt x="0" y="45720"/>
              </a:moveTo>
              <a:lnTo>
                <a:pt x="55903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latin typeface="Calibri" panose="020F0502020204030204" pitchFamily="34" charset="0"/>
          </a:endParaRPr>
        </a:p>
      </dsp:txBody>
      <dsp:txXfrm>
        <a:off x="2837763" y="2981960"/>
        <a:ext cx="29481" cy="5902"/>
      </dsp:txXfrm>
    </dsp:sp>
    <dsp:sp modelId="{6A7987EF-5A66-4E5E-BCC4-774CD9D0CED4}">
      <dsp:nvSpPr>
        <dsp:cNvPr id="0" name=""/>
        <dsp:cNvSpPr/>
      </dsp:nvSpPr>
      <dsp:spPr>
        <a:xfrm>
          <a:off x="11152" y="2215821"/>
          <a:ext cx="2563634" cy="153818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a:solidFill>
                <a:schemeClr val="tx1"/>
              </a:solidFill>
              <a:latin typeface="Calibri" panose="020F0502020204030204" pitchFamily="34" charset="0"/>
            </a:rPr>
            <a:t>PERFORMANS PROGRAMI TASLAĞI VE ÜNİVERSİTE BÜTÇE TEKLİFİNİN OLUŞTURULMASI</a:t>
          </a:r>
        </a:p>
      </dsp:txBody>
      <dsp:txXfrm>
        <a:off x="11152" y="2215821"/>
        <a:ext cx="2563634" cy="1538180"/>
      </dsp:txXfrm>
    </dsp:sp>
    <dsp:sp modelId="{8FCFB96C-BAB9-4A24-B8CB-13FC108D55D3}">
      <dsp:nvSpPr>
        <dsp:cNvPr id="0" name=""/>
        <dsp:cNvSpPr/>
      </dsp:nvSpPr>
      <dsp:spPr>
        <a:xfrm>
          <a:off x="5726257" y="2939191"/>
          <a:ext cx="559035" cy="91440"/>
        </a:xfrm>
        <a:custGeom>
          <a:avLst/>
          <a:gdLst/>
          <a:ahLst/>
          <a:cxnLst/>
          <a:rect l="0" t="0" r="0" b="0"/>
          <a:pathLst>
            <a:path>
              <a:moveTo>
                <a:pt x="0" y="45720"/>
              </a:moveTo>
              <a:lnTo>
                <a:pt x="55903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endParaRPr>
        </a:p>
      </dsp:txBody>
      <dsp:txXfrm>
        <a:off x="5991034" y="2981960"/>
        <a:ext cx="29481" cy="5902"/>
      </dsp:txXfrm>
    </dsp:sp>
    <dsp:sp modelId="{BD96CCAF-CB4A-428D-A44D-14CA5E46ADAA}">
      <dsp:nvSpPr>
        <dsp:cNvPr id="0" name=""/>
        <dsp:cNvSpPr/>
      </dsp:nvSpPr>
      <dsp:spPr>
        <a:xfrm>
          <a:off x="3164422" y="2215821"/>
          <a:ext cx="2563634" cy="1538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MALİYE BAKANLIĞI VE KALKINMA BAKANLIĞI İLE GÖRÜŞMELERDE BULUNULMASI</a:t>
          </a:r>
          <a:endParaRPr lang="tr-TR" sz="2000" b="1" kern="1200" dirty="0">
            <a:solidFill>
              <a:schemeClr val="tx1"/>
            </a:solidFill>
          </a:endParaRPr>
        </a:p>
      </dsp:txBody>
      <dsp:txXfrm>
        <a:off x="3164422" y="2215821"/>
        <a:ext cx="2563634" cy="1538180"/>
      </dsp:txXfrm>
    </dsp:sp>
    <dsp:sp modelId="{ED98740B-020E-40AB-B6B1-CC23E61B611F}">
      <dsp:nvSpPr>
        <dsp:cNvPr id="0" name=""/>
        <dsp:cNvSpPr/>
      </dsp:nvSpPr>
      <dsp:spPr>
        <a:xfrm>
          <a:off x="1292969" y="3752201"/>
          <a:ext cx="6306540" cy="559035"/>
        </a:xfrm>
        <a:custGeom>
          <a:avLst/>
          <a:gdLst/>
          <a:ahLst/>
          <a:cxnLst/>
          <a:rect l="0" t="0" r="0" b="0"/>
          <a:pathLst>
            <a:path>
              <a:moveTo>
                <a:pt x="6306540" y="0"/>
              </a:moveTo>
              <a:lnTo>
                <a:pt x="6306540" y="296617"/>
              </a:lnTo>
              <a:lnTo>
                <a:pt x="0" y="296617"/>
              </a:lnTo>
              <a:lnTo>
                <a:pt x="0" y="55903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latin typeface="Calibri" panose="020F0502020204030204" pitchFamily="34" charset="0"/>
          </a:endParaRPr>
        </a:p>
      </dsp:txBody>
      <dsp:txXfrm>
        <a:off x="4287888" y="4028768"/>
        <a:ext cx="316702" cy="5902"/>
      </dsp:txXfrm>
    </dsp:sp>
    <dsp:sp modelId="{9937C5E2-6F1B-4109-BFA7-8830E07355C4}">
      <dsp:nvSpPr>
        <dsp:cNvPr id="0" name=""/>
        <dsp:cNvSpPr/>
      </dsp:nvSpPr>
      <dsp:spPr>
        <a:xfrm>
          <a:off x="6317693" y="2215821"/>
          <a:ext cx="2563634" cy="1538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a:solidFill>
                <a:schemeClr val="tx1"/>
              </a:solidFill>
              <a:latin typeface="Calibri" panose="020F0502020204030204" pitchFamily="34" charset="0"/>
            </a:rPr>
            <a:t>ORTA VADELİ PROGRAM VE ORTA VADELİ MALİ PLANIN YAYINLANMASI</a:t>
          </a:r>
        </a:p>
      </dsp:txBody>
      <dsp:txXfrm>
        <a:off x="6317693" y="2215821"/>
        <a:ext cx="2563634" cy="1538180"/>
      </dsp:txXfrm>
    </dsp:sp>
    <dsp:sp modelId="{B6B5ADC6-EDD5-400F-950A-E67755F50049}">
      <dsp:nvSpPr>
        <dsp:cNvPr id="0" name=""/>
        <dsp:cNvSpPr/>
      </dsp:nvSpPr>
      <dsp:spPr>
        <a:xfrm>
          <a:off x="2572986" y="5067008"/>
          <a:ext cx="559035" cy="91440"/>
        </a:xfrm>
        <a:custGeom>
          <a:avLst/>
          <a:gdLst/>
          <a:ahLst/>
          <a:cxnLst/>
          <a:rect l="0" t="0" r="0" b="0"/>
          <a:pathLst>
            <a:path>
              <a:moveTo>
                <a:pt x="0" y="45720"/>
              </a:moveTo>
              <a:lnTo>
                <a:pt x="55903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b="1" kern="1200">
            <a:solidFill>
              <a:schemeClr val="tx1"/>
            </a:solidFill>
            <a:latin typeface="Calibri" panose="020F0502020204030204" pitchFamily="34" charset="0"/>
          </a:endParaRPr>
        </a:p>
      </dsp:txBody>
      <dsp:txXfrm>
        <a:off x="2837763" y="5109777"/>
        <a:ext cx="29481" cy="5902"/>
      </dsp:txXfrm>
    </dsp:sp>
    <dsp:sp modelId="{53297FF2-C32A-401F-BDFC-22ADC1BCB608}">
      <dsp:nvSpPr>
        <dsp:cNvPr id="0" name=""/>
        <dsp:cNvSpPr/>
      </dsp:nvSpPr>
      <dsp:spPr>
        <a:xfrm>
          <a:off x="11152" y="4343637"/>
          <a:ext cx="2563634" cy="1538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a:solidFill>
                <a:schemeClr val="tx1"/>
              </a:solidFill>
              <a:latin typeface="Calibri" panose="020F0502020204030204" pitchFamily="34" charset="0"/>
            </a:rPr>
            <a:t>PERFORMANS PROGRAMI VE BÜTÇE TEKLİFLERİNİN ÖDENEK TAVANLARINA GÖRE REVİZE EDİLMESİ</a:t>
          </a:r>
        </a:p>
      </dsp:txBody>
      <dsp:txXfrm>
        <a:off x="11152" y="4343637"/>
        <a:ext cx="2563634" cy="1538180"/>
      </dsp:txXfrm>
    </dsp:sp>
    <dsp:sp modelId="{37D470EC-123D-4BF4-9DAA-3E34FAA63CE5}">
      <dsp:nvSpPr>
        <dsp:cNvPr id="0" name=""/>
        <dsp:cNvSpPr/>
      </dsp:nvSpPr>
      <dsp:spPr>
        <a:xfrm>
          <a:off x="3164422" y="4343637"/>
          <a:ext cx="2563634" cy="1538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000" b="1" kern="1200" dirty="0" smtClean="0">
              <a:solidFill>
                <a:schemeClr val="tx1"/>
              </a:solidFill>
              <a:latin typeface="Calibri" panose="020F0502020204030204" pitchFamily="34" charset="0"/>
            </a:rPr>
            <a:t>PERFORMANS PROGRAMI VE BÜTÇENİN KABUL EDİLMESİ VE YÜRÜRLÜĞE GİRMESİ</a:t>
          </a:r>
          <a:endParaRPr lang="tr-TR" sz="2000" b="1" kern="1200" dirty="0">
            <a:solidFill>
              <a:schemeClr val="tx1"/>
            </a:solidFill>
          </a:endParaRPr>
        </a:p>
      </dsp:txBody>
      <dsp:txXfrm>
        <a:off x="3164422" y="4343637"/>
        <a:ext cx="2563634" cy="153818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154627" name="Rectangle 3"/>
          <p:cNvSpPr>
            <a:spLocks noGrp="1" noChangeArrowheads="1"/>
          </p:cNvSpPr>
          <p:nvPr>
            <p:ph type="dt" sz="quarter" idx="1"/>
          </p:nvPr>
        </p:nvSpPr>
        <p:spPr bwMode="auto">
          <a:xfrm>
            <a:off x="3830638" y="0"/>
            <a:ext cx="2928937" cy="496888"/>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154628" name="Rectangle 4"/>
          <p:cNvSpPr>
            <a:spLocks noGrp="1" noChangeArrowheads="1"/>
          </p:cNvSpPr>
          <p:nvPr>
            <p:ph type="ftr" sz="quarter" idx="2"/>
          </p:nvPr>
        </p:nvSpPr>
        <p:spPr bwMode="auto">
          <a:xfrm>
            <a:off x="0" y="9444038"/>
            <a:ext cx="2930525" cy="496887"/>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154629" name="Rectangle 5"/>
          <p:cNvSpPr>
            <a:spLocks noGrp="1" noChangeArrowheads="1"/>
          </p:cNvSpPr>
          <p:nvPr>
            <p:ph type="sldNum" sz="quarter" idx="3"/>
          </p:nvPr>
        </p:nvSpPr>
        <p:spPr bwMode="auto">
          <a:xfrm>
            <a:off x="3830638" y="9444038"/>
            <a:ext cx="2928937" cy="496887"/>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115B358-543E-446D-93FD-042F985BBEBB}" type="slidenum">
              <a:rPr lang="tr-TR" altLang="tr-TR"/>
              <a:pPr>
                <a:defRPr/>
              </a:pPr>
              <a:t>‹#›</a:t>
            </a:fld>
            <a:endParaRPr lang="tr-TR" altLang="tr-TR"/>
          </a:p>
        </p:txBody>
      </p:sp>
    </p:spTree>
    <p:extLst>
      <p:ext uri="{BB962C8B-B14F-4D97-AF65-F5344CB8AC3E}">
        <p14:creationId xmlns:p14="http://schemas.microsoft.com/office/powerpoint/2010/main" val="150210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48131" name="Rectangle 3"/>
          <p:cNvSpPr>
            <a:spLocks noGrp="1" noChangeArrowheads="1"/>
          </p:cNvSpPr>
          <p:nvPr>
            <p:ph type="dt" idx="1"/>
          </p:nvPr>
        </p:nvSpPr>
        <p:spPr bwMode="auto">
          <a:xfrm>
            <a:off x="3830638" y="0"/>
            <a:ext cx="2928937" cy="496888"/>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43012" name="Rectangle 4"/>
          <p:cNvSpPr>
            <a:spLocks noGrp="1" noRot="1" noChangeAspect="1" noChangeArrowheads="1" noTextEdit="1"/>
          </p:cNvSpPr>
          <p:nvPr>
            <p:ph type="sldImg" idx="2"/>
          </p:nvPr>
        </p:nvSpPr>
        <p:spPr bwMode="auto">
          <a:xfrm>
            <a:off x="895350" y="744538"/>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676275" y="4722813"/>
            <a:ext cx="5410200" cy="4475162"/>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48134" name="Rectangle 6"/>
          <p:cNvSpPr>
            <a:spLocks noGrp="1" noChangeArrowheads="1"/>
          </p:cNvSpPr>
          <p:nvPr>
            <p:ph type="ftr" sz="quarter" idx="4"/>
          </p:nvPr>
        </p:nvSpPr>
        <p:spPr bwMode="auto">
          <a:xfrm>
            <a:off x="0" y="9444038"/>
            <a:ext cx="2930525" cy="496887"/>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48135" name="Rectangle 7"/>
          <p:cNvSpPr>
            <a:spLocks noGrp="1" noChangeArrowheads="1"/>
          </p:cNvSpPr>
          <p:nvPr>
            <p:ph type="sldNum" sz="quarter" idx="5"/>
          </p:nvPr>
        </p:nvSpPr>
        <p:spPr bwMode="auto">
          <a:xfrm>
            <a:off x="3830638" y="9444038"/>
            <a:ext cx="2928937" cy="496887"/>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CE2725F-D067-49BE-88DF-2EFC83124970}" type="slidenum">
              <a:rPr lang="tr-TR" altLang="tr-TR"/>
              <a:pPr>
                <a:defRPr/>
              </a:pPr>
              <a:t>‹#›</a:t>
            </a:fld>
            <a:endParaRPr lang="tr-TR" altLang="tr-TR"/>
          </a:p>
        </p:txBody>
      </p:sp>
    </p:spTree>
    <p:extLst>
      <p:ext uri="{BB962C8B-B14F-4D97-AF65-F5344CB8AC3E}">
        <p14:creationId xmlns:p14="http://schemas.microsoft.com/office/powerpoint/2010/main" val="559972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yt Görüntüsü Yer Tutucusu 1"/>
          <p:cNvSpPr>
            <a:spLocks noGrp="1" noRot="1" noChangeAspect="1" noTextEdit="1"/>
          </p:cNvSpPr>
          <p:nvPr>
            <p:ph type="sldImg"/>
          </p:nvPr>
        </p:nvSpPr>
        <p:spPr>
          <a:ln/>
        </p:spPr>
      </p:sp>
      <p:sp>
        <p:nvSpPr>
          <p:cNvPr id="46083"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46084"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fld id="{A5A1D052-9F15-4B56-840B-170C3E70BBA2}" type="slidenum">
              <a:rPr lang="tr-TR" altLang="tr-TR" sz="1200" smtClean="0">
                <a:solidFill>
                  <a:srgbClr val="000000"/>
                </a:solidFill>
                <a:latin typeface="Arial" panose="020B0604020202020204" pitchFamily="34" charset="0"/>
              </a:rPr>
              <a:pPr/>
              <a:t>1</a:t>
            </a:fld>
            <a:endParaRPr lang="tr-TR" altLang="tr-TR" sz="1200">
              <a:solidFill>
                <a:srgbClr val="000000"/>
              </a:solidFill>
              <a:latin typeface="Arial" panose="020B0604020202020204" pitchFamily="34" charset="0"/>
            </a:endParaRPr>
          </a:p>
        </p:txBody>
      </p:sp>
    </p:spTree>
    <p:extLst>
      <p:ext uri="{BB962C8B-B14F-4D97-AF65-F5344CB8AC3E}">
        <p14:creationId xmlns:p14="http://schemas.microsoft.com/office/powerpoint/2010/main" val="3434622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10"/>
          <p:cNvSpPr/>
          <p:nvPr/>
        </p:nvSpPr>
        <p:spPr>
          <a:xfrm>
            <a:off x="1087438" y="1385888"/>
            <a:ext cx="6969125" cy="4086225"/>
          </a:xfrm>
          <a:prstGeom prst="rect">
            <a:avLst/>
          </a:prstGeom>
          <a:noFill/>
          <a:ln w="6350" cap="sq" cmpd="sng" algn="ctr">
            <a:solidFill>
              <a:schemeClr val="tx1">
                <a:lumMod val="75000"/>
                <a:lumOff val="25000"/>
              </a:schemeClr>
            </a:solidFill>
            <a:prstDash val="solid"/>
            <a:miter lim="800000"/>
          </a:ln>
          <a:effectLst/>
        </p:spPr>
      </p:sp>
      <p:sp>
        <p:nvSpPr>
          <p:cNvPr id="7" name="Rectangle 14"/>
          <p:cNvSpPr/>
          <p:nvPr/>
        </p:nvSpPr>
        <p:spPr>
          <a:xfrm>
            <a:off x="3794125" y="1268413"/>
            <a:ext cx="1555750" cy="6397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
          <p:cNvGrpSpPr>
            <a:grpSpLocks/>
          </p:cNvGrpSpPr>
          <p:nvPr/>
        </p:nvGrpSpPr>
        <p:grpSpPr bwMode="auto">
          <a:xfrm>
            <a:off x="3886200" y="1268413"/>
            <a:ext cx="1371600" cy="547687"/>
            <a:chOff x="5318306" y="1386268"/>
            <a:chExt cx="1567331" cy="645295"/>
          </a:xfrm>
        </p:grpSpPr>
        <p:cxnSp>
          <p:nvCxnSpPr>
            <p:cNvPr id="9" name="Straight Connector 16"/>
            <p:cNvCxnSpPr/>
            <p:nvPr/>
          </p:nvCxnSpPr>
          <p:spPr>
            <a:xfrm>
              <a:off x="5318306"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a:off x="6885637"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tr-TR"/>
              <a:t>Asıl başlık stili için tıklatın</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tr-TR"/>
              <a:t>Asıl alt başlık stilini düzenlemek için tıklatın</a:t>
            </a:r>
            <a:endParaRPr lang="en-US" dirty="0"/>
          </a:p>
        </p:txBody>
      </p:sp>
      <p:sp>
        <p:nvSpPr>
          <p:cNvPr id="12" name="Date Placeholder 19"/>
          <p:cNvSpPr>
            <a:spLocks noGrp="1"/>
          </p:cNvSpPr>
          <p:nvPr>
            <p:ph type="dt" sz="half" idx="10"/>
          </p:nvPr>
        </p:nvSpPr>
        <p:spPr>
          <a:xfrm>
            <a:off x="3932238" y="1327150"/>
            <a:ext cx="1279525" cy="457200"/>
          </a:xfrm>
        </p:spPr>
        <p:txBody>
          <a:bodyPr/>
          <a:lstStyle>
            <a:lvl1pPr algn="ctr">
              <a:defRPr sz="1100" spc="0" baseline="0">
                <a:solidFill>
                  <a:schemeClr val="tx1"/>
                </a:solidFill>
                <a:latin typeface="+mn-lt"/>
              </a:defRPr>
            </a:lvl1pPr>
          </a:lstStyle>
          <a:p>
            <a:pPr>
              <a:defRPr/>
            </a:pPr>
            <a:fld id="{FE3A817C-52BE-4F0E-9B69-E44E20F488BB}" type="datetimeFigureOut">
              <a:rPr lang="tr-TR"/>
              <a:pPr>
                <a:defRPr/>
              </a:pPr>
              <a:t>22.06.2016</a:t>
            </a:fld>
            <a:endParaRPr lang="tr-TR"/>
          </a:p>
        </p:txBody>
      </p:sp>
      <p:sp>
        <p:nvSpPr>
          <p:cNvPr id="13" name="Footer Placeholder 20"/>
          <p:cNvSpPr>
            <a:spLocks noGrp="1"/>
          </p:cNvSpPr>
          <p:nvPr>
            <p:ph type="ftr" sz="quarter" idx="11"/>
          </p:nvPr>
        </p:nvSpPr>
        <p:spPr>
          <a:xfrm>
            <a:off x="1104900" y="5211763"/>
            <a:ext cx="4429125" cy="228600"/>
          </a:xfrm>
        </p:spPr>
        <p:txBody>
          <a:bodyPr/>
          <a:lstStyle>
            <a:lvl1pPr algn="l">
              <a:defRPr sz="900">
                <a:solidFill>
                  <a:schemeClr val="tx1">
                    <a:lumMod val="75000"/>
                    <a:lumOff val="25000"/>
                  </a:schemeClr>
                </a:solidFill>
              </a:defRPr>
            </a:lvl1pPr>
          </a:lstStyle>
          <a:p>
            <a:pPr>
              <a:defRPr/>
            </a:pPr>
            <a:endParaRPr lang="tr-TR"/>
          </a:p>
        </p:txBody>
      </p:sp>
      <p:sp>
        <p:nvSpPr>
          <p:cNvPr id="14" name="Slide Number Placeholder 21"/>
          <p:cNvSpPr>
            <a:spLocks noGrp="1"/>
          </p:cNvSpPr>
          <p:nvPr>
            <p:ph type="sldNum" sz="quarter" idx="12"/>
          </p:nvPr>
        </p:nvSpPr>
        <p:spPr>
          <a:xfrm>
            <a:off x="6454775" y="5211763"/>
            <a:ext cx="1584325" cy="228600"/>
          </a:xfrm>
        </p:spPr>
        <p:txBody>
          <a:bodyPr/>
          <a:lstStyle>
            <a:lvl1pPr>
              <a:defRPr/>
            </a:lvl1pPr>
          </a:lstStyle>
          <a:p>
            <a:pPr>
              <a:defRPr/>
            </a:pPr>
            <a:fld id="{FC7E566D-6D4E-4E22-91CF-FDC3A70CC257}" type="slidenum">
              <a:rPr lang="tr-TR" altLang="tr-TR"/>
              <a:pPr>
                <a:defRPr/>
              </a:pPr>
              <a:t>‹#›</a:t>
            </a:fld>
            <a:endParaRPr lang="tr-TR" altLang="tr-TR"/>
          </a:p>
        </p:txBody>
      </p:sp>
    </p:spTree>
    <p:extLst>
      <p:ext uri="{BB962C8B-B14F-4D97-AF65-F5344CB8AC3E}">
        <p14:creationId xmlns:p14="http://schemas.microsoft.com/office/powerpoint/2010/main" val="37505033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8EA7036-16EE-4AC4-B0AF-10E7E5937692}" type="slidenum">
              <a:rPr lang="tr-TR" altLang="tr-TR"/>
              <a:pPr>
                <a:defRPr/>
              </a:pPr>
              <a:t>‹#›</a:t>
            </a:fld>
            <a:endParaRPr lang="tr-TR" altLang="tr-TR"/>
          </a:p>
        </p:txBody>
      </p:sp>
    </p:spTree>
    <p:extLst>
      <p:ext uri="{BB962C8B-B14F-4D97-AF65-F5344CB8AC3E}">
        <p14:creationId xmlns:p14="http://schemas.microsoft.com/office/powerpoint/2010/main" val="143995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86589DA-ACC6-4C68-AF74-EC180B855736}" type="slidenum">
              <a:rPr lang="tr-TR" altLang="tr-TR"/>
              <a:pPr>
                <a:defRPr/>
              </a:pPr>
              <a:t>‹#›</a:t>
            </a:fld>
            <a:endParaRPr lang="tr-TR" altLang="tr-TR"/>
          </a:p>
        </p:txBody>
      </p:sp>
    </p:spTree>
    <p:extLst>
      <p:ext uri="{BB962C8B-B14F-4D97-AF65-F5344CB8AC3E}">
        <p14:creationId xmlns:p14="http://schemas.microsoft.com/office/powerpoint/2010/main" val="1348990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lvl1pPr>
              <a:defRPr/>
            </a:lvl1pPr>
          </a:lstStyle>
          <a:p>
            <a:pPr>
              <a:defRPr/>
            </a:pPr>
            <a:fld id="{4099DA33-DEBE-4865-8458-D5550EC247F5}" type="datetime1">
              <a:rPr lang="tr-TR"/>
              <a:pPr>
                <a:defRPr/>
              </a:pPr>
              <a:t>22.06.2016</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Mustafa AYDIN</a:t>
            </a:r>
          </a:p>
        </p:txBody>
      </p:sp>
      <p:sp>
        <p:nvSpPr>
          <p:cNvPr id="6" name="Slayt Numarası Yer Tutucusu 5"/>
          <p:cNvSpPr>
            <a:spLocks noGrp="1"/>
          </p:cNvSpPr>
          <p:nvPr>
            <p:ph type="sldNum" sz="quarter" idx="12"/>
          </p:nvPr>
        </p:nvSpPr>
        <p:spPr/>
        <p:txBody>
          <a:bodyPr/>
          <a:lstStyle>
            <a:lvl1pPr>
              <a:defRPr/>
            </a:lvl1pPr>
          </a:lstStyle>
          <a:p>
            <a:pPr>
              <a:defRPr/>
            </a:pPr>
            <a:fld id="{B2ED32ED-3725-49B3-933C-C70A18C653A0}" type="slidenum">
              <a:rPr lang="tr-TR" altLang="tr-TR"/>
              <a:pPr>
                <a:defRPr/>
              </a:pPr>
              <a:t>‹#›</a:t>
            </a:fld>
            <a:endParaRPr lang="tr-TR" altLang="tr-TR"/>
          </a:p>
        </p:txBody>
      </p:sp>
    </p:spTree>
    <p:extLst>
      <p:ext uri="{BB962C8B-B14F-4D97-AF65-F5344CB8AC3E}">
        <p14:creationId xmlns:p14="http://schemas.microsoft.com/office/powerpoint/2010/main" val="4027552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6C9D4683-8AFA-486B-BEAC-A25405ED95EF}" type="datetime1">
              <a:rPr lang="tr-TR"/>
              <a:pPr>
                <a:defRPr/>
              </a:pPr>
              <a:t>22.06.2016</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Mustafa AYDIN</a:t>
            </a:r>
          </a:p>
        </p:txBody>
      </p:sp>
      <p:sp>
        <p:nvSpPr>
          <p:cNvPr id="6" name="Slayt Numarası Yer Tutucusu 5"/>
          <p:cNvSpPr>
            <a:spLocks noGrp="1"/>
          </p:cNvSpPr>
          <p:nvPr>
            <p:ph type="sldNum" sz="quarter" idx="12"/>
          </p:nvPr>
        </p:nvSpPr>
        <p:spPr/>
        <p:txBody>
          <a:bodyPr/>
          <a:lstStyle>
            <a:lvl1pPr>
              <a:defRPr/>
            </a:lvl1pPr>
          </a:lstStyle>
          <a:p>
            <a:pPr>
              <a:defRPr/>
            </a:pPr>
            <a:fld id="{0B399947-9B52-4969-B927-9A412D9821BB}" type="slidenum">
              <a:rPr lang="tr-TR" altLang="tr-TR"/>
              <a:pPr>
                <a:defRPr/>
              </a:pPr>
              <a:t>‹#›</a:t>
            </a:fld>
            <a:endParaRPr lang="tr-TR" altLang="tr-TR"/>
          </a:p>
        </p:txBody>
      </p:sp>
    </p:spTree>
    <p:extLst>
      <p:ext uri="{BB962C8B-B14F-4D97-AF65-F5344CB8AC3E}">
        <p14:creationId xmlns:p14="http://schemas.microsoft.com/office/powerpoint/2010/main" val="4075902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0BD2DE-2280-4A4F-B5C8-4A1CD9999A6D}" type="datetime1">
              <a:rPr lang="tr-TR"/>
              <a:pPr>
                <a:defRPr/>
              </a:pPr>
              <a:t>22.06.2016</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Mustafa AYDIN</a:t>
            </a:r>
          </a:p>
        </p:txBody>
      </p:sp>
      <p:sp>
        <p:nvSpPr>
          <p:cNvPr id="6" name="Slayt Numarası Yer Tutucusu 5"/>
          <p:cNvSpPr>
            <a:spLocks noGrp="1"/>
          </p:cNvSpPr>
          <p:nvPr>
            <p:ph type="sldNum" sz="quarter" idx="12"/>
          </p:nvPr>
        </p:nvSpPr>
        <p:spPr/>
        <p:txBody>
          <a:bodyPr/>
          <a:lstStyle>
            <a:lvl1pPr>
              <a:defRPr/>
            </a:lvl1pPr>
          </a:lstStyle>
          <a:p>
            <a:pPr>
              <a:defRPr/>
            </a:pPr>
            <a:fld id="{BCE5CE58-D24D-4D94-86D9-C9753BC4560D}" type="slidenum">
              <a:rPr lang="tr-TR" altLang="tr-TR"/>
              <a:pPr>
                <a:defRPr/>
              </a:pPr>
              <a:t>‹#›</a:t>
            </a:fld>
            <a:endParaRPr lang="tr-TR" altLang="tr-TR"/>
          </a:p>
        </p:txBody>
      </p:sp>
    </p:spTree>
    <p:extLst>
      <p:ext uri="{BB962C8B-B14F-4D97-AF65-F5344CB8AC3E}">
        <p14:creationId xmlns:p14="http://schemas.microsoft.com/office/powerpoint/2010/main" val="1667726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fld id="{B4C3B069-A318-40F3-BB4F-977A7461E1E4}" type="datetime1">
              <a:rPr lang="tr-TR"/>
              <a:pPr>
                <a:defRPr/>
              </a:pPr>
              <a:t>22.06.2016</a:t>
            </a:fld>
            <a:endParaRPr lang="tr-TR"/>
          </a:p>
        </p:txBody>
      </p:sp>
      <p:sp>
        <p:nvSpPr>
          <p:cNvPr id="6" name="Altbilgi Yer Tutucusu 4"/>
          <p:cNvSpPr>
            <a:spLocks noGrp="1"/>
          </p:cNvSpPr>
          <p:nvPr>
            <p:ph type="ftr" sz="quarter" idx="11"/>
          </p:nvPr>
        </p:nvSpPr>
        <p:spPr/>
        <p:txBody>
          <a:bodyPr/>
          <a:lstStyle>
            <a:lvl1pPr>
              <a:defRPr/>
            </a:lvl1pPr>
          </a:lstStyle>
          <a:p>
            <a:pPr>
              <a:defRPr/>
            </a:pPr>
            <a:r>
              <a:rPr lang="tr-TR"/>
              <a:t>Mustafa AYDIN</a:t>
            </a:r>
          </a:p>
        </p:txBody>
      </p:sp>
      <p:sp>
        <p:nvSpPr>
          <p:cNvPr id="7" name="Slayt Numarası Yer Tutucusu 5"/>
          <p:cNvSpPr>
            <a:spLocks noGrp="1"/>
          </p:cNvSpPr>
          <p:nvPr>
            <p:ph type="sldNum" sz="quarter" idx="12"/>
          </p:nvPr>
        </p:nvSpPr>
        <p:spPr/>
        <p:txBody>
          <a:bodyPr/>
          <a:lstStyle>
            <a:lvl1pPr>
              <a:defRPr/>
            </a:lvl1pPr>
          </a:lstStyle>
          <a:p>
            <a:pPr>
              <a:defRPr/>
            </a:pPr>
            <a:fld id="{1BC0AAE3-A4F5-487D-897D-477FEF99585F}" type="slidenum">
              <a:rPr lang="tr-TR" altLang="tr-TR"/>
              <a:pPr>
                <a:defRPr/>
              </a:pPr>
              <a:t>‹#›</a:t>
            </a:fld>
            <a:endParaRPr lang="tr-TR" altLang="tr-TR"/>
          </a:p>
        </p:txBody>
      </p:sp>
    </p:spTree>
    <p:extLst>
      <p:ext uri="{BB962C8B-B14F-4D97-AF65-F5344CB8AC3E}">
        <p14:creationId xmlns:p14="http://schemas.microsoft.com/office/powerpoint/2010/main" val="520339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fld id="{D77C79DD-D01D-4442-807F-54B014ED0F9C}" type="datetime1">
              <a:rPr lang="tr-TR"/>
              <a:pPr>
                <a:defRPr/>
              </a:pPr>
              <a:t>22.06.2016</a:t>
            </a:fld>
            <a:endParaRPr lang="tr-TR"/>
          </a:p>
        </p:txBody>
      </p:sp>
      <p:sp>
        <p:nvSpPr>
          <p:cNvPr id="8" name="Altbilgi Yer Tutucusu 4"/>
          <p:cNvSpPr>
            <a:spLocks noGrp="1"/>
          </p:cNvSpPr>
          <p:nvPr>
            <p:ph type="ftr" sz="quarter" idx="11"/>
          </p:nvPr>
        </p:nvSpPr>
        <p:spPr/>
        <p:txBody>
          <a:bodyPr/>
          <a:lstStyle>
            <a:lvl1pPr>
              <a:defRPr/>
            </a:lvl1pPr>
          </a:lstStyle>
          <a:p>
            <a:pPr>
              <a:defRPr/>
            </a:pPr>
            <a:r>
              <a:rPr lang="tr-TR"/>
              <a:t>Mustafa AYDIN</a:t>
            </a:r>
          </a:p>
        </p:txBody>
      </p:sp>
      <p:sp>
        <p:nvSpPr>
          <p:cNvPr id="9" name="Slayt Numarası Yer Tutucusu 5"/>
          <p:cNvSpPr>
            <a:spLocks noGrp="1"/>
          </p:cNvSpPr>
          <p:nvPr>
            <p:ph type="sldNum" sz="quarter" idx="12"/>
          </p:nvPr>
        </p:nvSpPr>
        <p:spPr/>
        <p:txBody>
          <a:bodyPr/>
          <a:lstStyle>
            <a:lvl1pPr>
              <a:defRPr/>
            </a:lvl1pPr>
          </a:lstStyle>
          <a:p>
            <a:pPr>
              <a:defRPr/>
            </a:pPr>
            <a:fld id="{76E51F26-6DA6-438D-B4B8-53BEEB596952}" type="slidenum">
              <a:rPr lang="tr-TR" altLang="tr-TR"/>
              <a:pPr>
                <a:defRPr/>
              </a:pPr>
              <a:t>‹#›</a:t>
            </a:fld>
            <a:endParaRPr lang="tr-TR" altLang="tr-TR"/>
          </a:p>
        </p:txBody>
      </p:sp>
    </p:spTree>
    <p:extLst>
      <p:ext uri="{BB962C8B-B14F-4D97-AF65-F5344CB8AC3E}">
        <p14:creationId xmlns:p14="http://schemas.microsoft.com/office/powerpoint/2010/main" val="411663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3"/>
          <p:cNvSpPr>
            <a:spLocks noGrp="1"/>
          </p:cNvSpPr>
          <p:nvPr>
            <p:ph type="dt" sz="half" idx="10"/>
          </p:nvPr>
        </p:nvSpPr>
        <p:spPr/>
        <p:txBody>
          <a:bodyPr/>
          <a:lstStyle>
            <a:lvl1pPr>
              <a:defRPr/>
            </a:lvl1pPr>
          </a:lstStyle>
          <a:p>
            <a:pPr>
              <a:defRPr/>
            </a:pPr>
            <a:fld id="{34ADEF2A-95D7-496F-A6C9-9575BBE6137E}" type="datetime1">
              <a:rPr lang="tr-TR"/>
              <a:pPr>
                <a:defRPr/>
              </a:pPr>
              <a:t>22.06.2016</a:t>
            </a:fld>
            <a:endParaRPr lang="tr-TR"/>
          </a:p>
        </p:txBody>
      </p:sp>
      <p:sp>
        <p:nvSpPr>
          <p:cNvPr id="4" name="Altbilgi Yer Tutucusu 4"/>
          <p:cNvSpPr>
            <a:spLocks noGrp="1"/>
          </p:cNvSpPr>
          <p:nvPr>
            <p:ph type="ftr" sz="quarter" idx="11"/>
          </p:nvPr>
        </p:nvSpPr>
        <p:spPr/>
        <p:txBody>
          <a:bodyPr/>
          <a:lstStyle>
            <a:lvl1pPr>
              <a:defRPr/>
            </a:lvl1pPr>
          </a:lstStyle>
          <a:p>
            <a:pPr>
              <a:defRPr/>
            </a:pPr>
            <a:r>
              <a:rPr lang="tr-TR"/>
              <a:t>Mustafa AYDIN</a:t>
            </a:r>
          </a:p>
        </p:txBody>
      </p:sp>
      <p:sp>
        <p:nvSpPr>
          <p:cNvPr id="5" name="Slayt Numarası Yer Tutucusu 5"/>
          <p:cNvSpPr>
            <a:spLocks noGrp="1"/>
          </p:cNvSpPr>
          <p:nvPr>
            <p:ph type="sldNum" sz="quarter" idx="12"/>
          </p:nvPr>
        </p:nvSpPr>
        <p:spPr/>
        <p:txBody>
          <a:bodyPr/>
          <a:lstStyle>
            <a:lvl1pPr>
              <a:defRPr/>
            </a:lvl1pPr>
          </a:lstStyle>
          <a:p>
            <a:pPr>
              <a:defRPr/>
            </a:pPr>
            <a:fld id="{0D3A98C7-7F86-4EF1-9188-3B032C6C7A48}" type="slidenum">
              <a:rPr lang="tr-TR" altLang="tr-TR"/>
              <a:pPr>
                <a:defRPr/>
              </a:pPr>
              <a:t>‹#›</a:t>
            </a:fld>
            <a:endParaRPr lang="tr-TR" altLang="tr-TR"/>
          </a:p>
        </p:txBody>
      </p:sp>
    </p:spTree>
    <p:extLst>
      <p:ext uri="{BB962C8B-B14F-4D97-AF65-F5344CB8AC3E}">
        <p14:creationId xmlns:p14="http://schemas.microsoft.com/office/powerpoint/2010/main" val="3882696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F08A7A99-44E7-4D7E-845B-6A98D7A651A8}" type="datetime1">
              <a:rPr lang="tr-TR"/>
              <a:pPr>
                <a:defRPr/>
              </a:pPr>
              <a:t>22.06.2016</a:t>
            </a:fld>
            <a:endParaRPr lang="tr-TR"/>
          </a:p>
        </p:txBody>
      </p:sp>
      <p:sp>
        <p:nvSpPr>
          <p:cNvPr id="3" name="Altbilgi Yer Tutucusu 4"/>
          <p:cNvSpPr>
            <a:spLocks noGrp="1"/>
          </p:cNvSpPr>
          <p:nvPr>
            <p:ph type="ftr" sz="quarter" idx="11"/>
          </p:nvPr>
        </p:nvSpPr>
        <p:spPr/>
        <p:txBody>
          <a:bodyPr/>
          <a:lstStyle>
            <a:lvl1pPr>
              <a:defRPr/>
            </a:lvl1pPr>
          </a:lstStyle>
          <a:p>
            <a:pPr>
              <a:defRPr/>
            </a:pPr>
            <a:r>
              <a:rPr lang="tr-TR"/>
              <a:t>Mustafa AYDIN</a:t>
            </a:r>
          </a:p>
        </p:txBody>
      </p:sp>
      <p:sp>
        <p:nvSpPr>
          <p:cNvPr id="4" name="Slayt Numarası Yer Tutucusu 5"/>
          <p:cNvSpPr>
            <a:spLocks noGrp="1"/>
          </p:cNvSpPr>
          <p:nvPr>
            <p:ph type="sldNum" sz="quarter" idx="12"/>
          </p:nvPr>
        </p:nvSpPr>
        <p:spPr/>
        <p:txBody>
          <a:bodyPr/>
          <a:lstStyle>
            <a:lvl1pPr>
              <a:defRPr/>
            </a:lvl1pPr>
          </a:lstStyle>
          <a:p>
            <a:pPr>
              <a:defRPr/>
            </a:pPr>
            <a:fld id="{5DB91B75-25F4-4311-9BEA-A1C74A753327}" type="slidenum">
              <a:rPr lang="tr-TR" altLang="tr-TR"/>
              <a:pPr>
                <a:defRPr/>
              </a:pPr>
              <a:t>‹#›</a:t>
            </a:fld>
            <a:endParaRPr lang="tr-TR" altLang="tr-TR"/>
          </a:p>
        </p:txBody>
      </p:sp>
    </p:spTree>
    <p:extLst>
      <p:ext uri="{BB962C8B-B14F-4D97-AF65-F5344CB8AC3E}">
        <p14:creationId xmlns:p14="http://schemas.microsoft.com/office/powerpoint/2010/main" val="2374712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14AA382-820D-4916-86D5-709758A8C930}" type="datetime1">
              <a:rPr lang="tr-TR"/>
              <a:pPr>
                <a:defRPr/>
              </a:pPr>
              <a:t>22.06.2016</a:t>
            </a:fld>
            <a:endParaRPr lang="tr-TR"/>
          </a:p>
        </p:txBody>
      </p:sp>
      <p:sp>
        <p:nvSpPr>
          <p:cNvPr id="6" name="Altbilgi Yer Tutucusu 4"/>
          <p:cNvSpPr>
            <a:spLocks noGrp="1"/>
          </p:cNvSpPr>
          <p:nvPr>
            <p:ph type="ftr" sz="quarter" idx="11"/>
          </p:nvPr>
        </p:nvSpPr>
        <p:spPr/>
        <p:txBody>
          <a:bodyPr/>
          <a:lstStyle>
            <a:lvl1pPr>
              <a:defRPr/>
            </a:lvl1pPr>
          </a:lstStyle>
          <a:p>
            <a:pPr>
              <a:defRPr/>
            </a:pPr>
            <a:r>
              <a:rPr lang="tr-TR"/>
              <a:t>Mustafa AYDIN</a:t>
            </a:r>
          </a:p>
        </p:txBody>
      </p:sp>
      <p:sp>
        <p:nvSpPr>
          <p:cNvPr id="7" name="Slayt Numarası Yer Tutucusu 5"/>
          <p:cNvSpPr>
            <a:spLocks noGrp="1"/>
          </p:cNvSpPr>
          <p:nvPr>
            <p:ph type="sldNum" sz="quarter" idx="12"/>
          </p:nvPr>
        </p:nvSpPr>
        <p:spPr/>
        <p:txBody>
          <a:bodyPr/>
          <a:lstStyle>
            <a:lvl1pPr>
              <a:defRPr/>
            </a:lvl1pPr>
          </a:lstStyle>
          <a:p>
            <a:pPr>
              <a:defRPr/>
            </a:pPr>
            <a:fld id="{97D02ED3-3F73-4660-8729-C20F4CA16E65}" type="slidenum">
              <a:rPr lang="tr-TR" altLang="tr-TR"/>
              <a:pPr>
                <a:defRPr/>
              </a:pPr>
              <a:t>‹#›</a:t>
            </a:fld>
            <a:endParaRPr lang="tr-TR" altLang="tr-TR"/>
          </a:p>
        </p:txBody>
      </p:sp>
    </p:spTree>
    <p:extLst>
      <p:ext uri="{BB962C8B-B14F-4D97-AF65-F5344CB8AC3E}">
        <p14:creationId xmlns:p14="http://schemas.microsoft.com/office/powerpoint/2010/main" val="168365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6"/>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5" name="Footer Placeholder 7"/>
          <p:cNvSpPr>
            <a:spLocks noGrp="1"/>
          </p:cNvSpPr>
          <p:nvPr>
            <p:ph type="ftr" sz="quarter" idx="11"/>
          </p:nvPr>
        </p:nvSpPr>
        <p:spPr/>
        <p:txBody>
          <a:bodyPr/>
          <a:lstStyle>
            <a:lvl1pPr>
              <a:defRPr/>
            </a:lvl1pPr>
          </a:lstStyle>
          <a:p>
            <a:pPr>
              <a:defRPr/>
            </a:pPr>
            <a:endParaRPr lang="tr-TR"/>
          </a:p>
        </p:txBody>
      </p:sp>
      <p:sp>
        <p:nvSpPr>
          <p:cNvPr id="6" name="Slide Number Placeholder 8"/>
          <p:cNvSpPr>
            <a:spLocks noGrp="1"/>
          </p:cNvSpPr>
          <p:nvPr>
            <p:ph type="sldNum" sz="quarter" idx="12"/>
          </p:nvPr>
        </p:nvSpPr>
        <p:spPr/>
        <p:txBody>
          <a:bodyPr/>
          <a:lstStyle>
            <a:lvl1pPr>
              <a:defRPr/>
            </a:lvl1pPr>
          </a:lstStyle>
          <a:p>
            <a:pPr>
              <a:defRPr/>
            </a:pPr>
            <a:fld id="{2D6147A4-FDC4-4603-ADF0-BBE07FB3FB0D}" type="slidenum">
              <a:rPr lang="tr-TR" altLang="tr-TR"/>
              <a:pPr>
                <a:defRPr/>
              </a:pPr>
              <a:t>‹#›</a:t>
            </a:fld>
            <a:endParaRPr lang="tr-TR" altLang="tr-TR"/>
          </a:p>
        </p:txBody>
      </p:sp>
    </p:spTree>
    <p:extLst>
      <p:ext uri="{BB962C8B-B14F-4D97-AF65-F5344CB8AC3E}">
        <p14:creationId xmlns:p14="http://schemas.microsoft.com/office/powerpoint/2010/main" val="3466945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tr-TR" noProof="0"/>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45A0D38A-99D8-41B5-98CA-760B32926D34}" type="datetime1">
              <a:rPr lang="tr-TR"/>
              <a:pPr>
                <a:defRPr/>
              </a:pPr>
              <a:t>22.06.2016</a:t>
            </a:fld>
            <a:endParaRPr lang="tr-TR"/>
          </a:p>
        </p:txBody>
      </p:sp>
      <p:sp>
        <p:nvSpPr>
          <p:cNvPr id="6" name="Altbilgi Yer Tutucusu 4"/>
          <p:cNvSpPr>
            <a:spLocks noGrp="1"/>
          </p:cNvSpPr>
          <p:nvPr>
            <p:ph type="ftr" sz="quarter" idx="11"/>
          </p:nvPr>
        </p:nvSpPr>
        <p:spPr/>
        <p:txBody>
          <a:bodyPr/>
          <a:lstStyle>
            <a:lvl1pPr>
              <a:defRPr/>
            </a:lvl1pPr>
          </a:lstStyle>
          <a:p>
            <a:pPr>
              <a:defRPr/>
            </a:pPr>
            <a:r>
              <a:rPr lang="tr-TR"/>
              <a:t>Mustafa AYDIN</a:t>
            </a:r>
          </a:p>
        </p:txBody>
      </p:sp>
      <p:sp>
        <p:nvSpPr>
          <p:cNvPr id="7" name="Slayt Numarası Yer Tutucusu 5"/>
          <p:cNvSpPr>
            <a:spLocks noGrp="1"/>
          </p:cNvSpPr>
          <p:nvPr>
            <p:ph type="sldNum" sz="quarter" idx="12"/>
          </p:nvPr>
        </p:nvSpPr>
        <p:spPr/>
        <p:txBody>
          <a:bodyPr/>
          <a:lstStyle>
            <a:lvl1pPr>
              <a:defRPr/>
            </a:lvl1pPr>
          </a:lstStyle>
          <a:p>
            <a:pPr>
              <a:defRPr/>
            </a:pPr>
            <a:fld id="{0F1FB03A-2584-4D77-A037-CDDBF56C9D67}" type="slidenum">
              <a:rPr lang="tr-TR" altLang="tr-TR"/>
              <a:pPr>
                <a:defRPr/>
              </a:pPr>
              <a:t>‹#›</a:t>
            </a:fld>
            <a:endParaRPr lang="tr-TR" altLang="tr-TR"/>
          </a:p>
        </p:txBody>
      </p:sp>
    </p:spTree>
    <p:extLst>
      <p:ext uri="{BB962C8B-B14F-4D97-AF65-F5344CB8AC3E}">
        <p14:creationId xmlns:p14="http://schemas.microsoft.com/office/powerpoint/2010/main" val="1374085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62580019-1C1E-4F09-8936-3FDF9D8BEFE8}" type="datetime1">
              <a:rPr lang="tr-TR"/>
              <a:pPr>
                <a:defRPr/>
              </a:pPr>
              <a:t>22.06.2016</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Mustafa AYDIN</a:t>
            </a:r>
          </a:p>
        </p:txBody>
      </p:sp>
      <p:sp>
        <p:nvSpPr>
          <p:cNvPr id="6" name="Slayt Numarası Yer Tutucusu 5"/>
          <p:cNvSpPr>
            <a:spLocks noGrp="1"/>
          </p:cNvSpPr>
          <p:nvPr>
            <p:ph type="sldNum" sz="quarter" idx="12"/>
          </p:nvPr>
        </p:nvSpPr>
        <p:spPr/>
        <p:txBody>
          <a:bodyPr/>
          <a:lstStyle>
            <a:lvl1pPr>
              <a:defRPr/>
            </a:lvl1pPr>
          </a:lstStyle>
          <a:p>
            <a:pPr>
              <a:defRPr/>
            </a:pPr>
            <a:fld id="{F13202D1-5242-4F3A-88AA-D6D0A9D200A7}" type="slidenum">
              <a:rPr lang="tr-TR" altLang="tr-TR"/>
              <a:pPr>
                <a:defRPr/>
              </a:pPr>
              <a:t>‹#›</a:t>
            </a:fld>
            <a:endParaRPr lang="tr-TR" altLang="tr-TR"/>
          </a:p>
        </p:txBody>
      </p:sp>
    </p:spTree>
    <p:extLst>
      <p:ext uri="{BB962C8B-B14F-4D97-AF65-F5344CB8AC3E}">
        <p14:creationId xmlns:p14="http://schemas.microsoft.com/office/powerpoint/2010/main" val="3490931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0CAD8F66-159E-4F8E-B227-0388886528C9}" type="datetime1">
              <a:rPr lang="tr-TR"/>
              <a:pPr>
                <a:defRPr/>
              </a:pPr>
              <a:t>22.06.2016</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Mustafa AYDIN</a:t>
            </a:r>
          </a:p>
        </p:txBody>
      </p:sp>
      <p:sp>
        <p:nvSpPr>
          <p:cNvPr id="6" name="Slayt Numarası Yer Tutucusu 5"/>
          <p:cNvSpPr>
            <a:spLocks noGrp="1"/>
          </p:cNvSpPr>
          <p:nvPr>
            <p:ph type="sldNum" sz="quarter" idx="12"/>
          </p:nvPr>
        </p:nvSpPr>
        <p:spPr/>
        <p:txBody>
          <a:bodyPr/>
          <a:lstStyle>
            <a:lvl1pPr>
              <a:defRPr/>
            </a:lvl1pPr>
          </a:lstStyle>
          <a:p>
            <a:pPr>
              <a:defRPr/>
            </a:pPr>
            <a:fld id="{4B614BDC-AF5F-4D79-804E-5640C6DCF6D6}" type="slidenum">
              <a:rPr lang="tr-TR" altLang="tr-TR"/>
              <a:pPr>
                <a:defRPr/>
              </a:pPr>
              <a:t>‹#›</a:t>
            </a:fld>
            <a:endParaRPr lang="tr-TR" altLang="tr-TR"/>
          </a:p>
        </p:txBody>
      </p:sp>
    </p:spTree>
    <p:extLst>
      <p:ext uri="{BB962C8B-B14F-4D97-AF65-F5344CB8AC3E}">
        <p14:creationId xmlns:p14="http://schemas.microsoft.com/office/powerpoint/2010/main" val="2957766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tıklayın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pPr>
              <a:defRPr/>
            </a:pPr>
            <a:fld id="{D433910B-84A4-4948-85A3-615E9173BC27}" type="datetime1">
              <a:rPr lang="tr-TR" smtClean="0"/>
              <a:pPr>
                <a:defRPr/>
              </a:pPr>
              <a:t>22.06.2016</a:t>
            </a:fld>
            <a:endParaRPr lang="tr-TR"/>
          </a:p>
        </p:txBody>
      </p:sp>
      <p:sp>
        <p:nvSpPr>
          <p:cNvPr id="5" name="Alt Bilgi Yer Tutucusu 4"/>
          <p:cNvSpPr>
            <a:spLocks noGrp="1"/>
          </p:cNvSpPr>
          <p:nvPr>
            <p:ph type="ftr" sz="quarter" idx="11"/>
          </p:nvPr>
        </p:nvSpPr>
        <p:spPr/>
        <p:txBody>
          <a:bodyPr/>
          <a:lstStyle/>
          <a:p>
            <a:pPr>
              <a:defRPr/>
            </a:pPr>
            <a:r>
              <a:rPr lang="tr-TR"/>
              <a:t>Mustafa AYDIN</a:t>
            </a:r>
          </a:p>
        </p:txBody>
      </p:sp>
      <p:sp>
        <p:nvSpPr>
          <p:cNvPr id="6" name="Slayt Numarası Yer Tutucusu 5"/>
          <p:cNvSpPr>
            <a:spLocks noGrp="1"/>
          </p:cNvSpPr>
          <p:nvPr>
            <p:ph type="sldNum" sz="quarter" idx="12"/>
          </p:nvPr>
        </p:nvSpPr>
        <p:spPr/>
        <p:txBody>
          <a:bodyPr/>
          <a:lstStyle/>
          <a:p>
            <a:pPr>
              <a:defRPr/>
            </a:pPr>
            <a:fld id="{FB0E14EF-62CF-4E24-943C-65C9189060F4}" type="slidenum">
              <a:rPr lang="tr-TR" altLang="tr-TR" smtClean="0"/>
              <a:pPr>
                <a:defRPr/>
              </a:pPr>
              <a:t>‹#›</a:t>
            </a:fld>
            <a:endParaRPr lang="tr-TR" altLang="tr-TR"/>
          </a:p>
        </p:txBody>
      </p:sp>
    </p:spTree>
    <p:extLst>
      <p:ext uri="{BB962C8B-B14F-4D97-AF65-F5344CB8AC3E}">
        <p14:creationId xmlns:p14="http://schemas.microsoft.com/office/powerpoint/2010/main" val="5133444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730DE0A5-CFF5-4C5C-B858-354679CF690D}" type="datetime1">
              <a:rPr lang="tr-TR" smtClean="0"/>
              <a:pPr>
                <a:defRPr/>
              </a:pPr>
              <a:t>22.06.2016</a:t>
            </a:fld>
            <a:endParaRPr lang="tr-TR"/>
          </a:p>
        </p:txBody>
      </p:sp>
      <p:sp>
        <p:nvSpPr>
          <p:cNvPr id="5" name="Alt Bilgi Yer Tutucusu 4"/>
          <p:cNvSpPr>
            <a:spLocks noGrp="1"/>
          </p:cNvSpPr>
          <p:nvPr>
            <p:ph type="ftr" sz="quarter" idx="11"/>
          </p:nvPr>
        </p:nvSpPr>
        <p:spPr/>
        <p:txBody>
          <a:bodyPr/>
          <a:lstStyle/>
          <a:p>
            <a:pPr>
              <a:defRPr/>
            </a:pPr>
            <a:r>
              <a:rPr lang="tr-TR"/>
              <a:t>Mustafa AYDIN</a:t>
            </a:r>
          </a:p>
        </p:txBody>
      </p:sp>
      <p:sp>
        <p:nvSpPr>
          <p:cNvPr id="6" name="Slayt Numarası Yer Tutucusu 5"/>
          <p:cNvSpPr>
            <a:spLocks noGrp="1"/>
          </p:cNvSpPr>
          <p:nvPr>
            <p:ph type="sldNum" sz="quarter" idx="12"/>
          </p:nvPr>
        </p:nvSpPr>
        <p:spPr/>
        <p:txBody>
          <a:bodyPr/>
          <a:lstStyle/>
          <a:p>
            <a:pPr>
              <a:defRPr/>
            </a:pPr>
            <a:fld id="{CA5B6C58-AB8D-49E7-8302-60DEA28D4E3D}" type="slidenum">
              <a:rPr lang="tr-TR" altLang="tr-TR" smtClean="0"/>
              <a:pPr>
                <a:defRPr/>
              </a:pPr>
              <a:t>‹#›</a:t>
            </a:fld>
            <a:endParaRPr lang="tr-TR" altLang="tr-TR"/>
          </a:p>
        </p:txBody>
      </p:sp>
    </p:spTree>
    <p:extLst>
      <p:ext uri="{BB962C8B-B14F-4D97-AF65-F5344CB8AC3E}">
        <p14:creationId xmlns:p14="http://schemas.microsoft.com/office/powerpoint/2010/main" val="2477764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tıklayın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pPr>
              <a:defRPr/>
            </a:pPr>
            <a:fld id="{4713B515-41E0-47C7-9655-B94BE53F339A}" type="datetime1">
              <a:rPr lang="tr-TR" smtClean="0"/>
              <a:pPr>
                <a:defRPr/>
              </a:pPr>
              <a:t>22.06.2016</a:t>
            </a:fld>
            <a:endParaRPr lang="tr-TR"/>
          </a:p>
        </p:txBody>
      </p:sp>
      <p:sp>
        <p:nvSpPr>
          <p:cNvPr id="5" name="Alt Bilgi Yer Tutucusu 4"/>
          <p:cNvSpPr>
            <a:spLocks noGrp="1"/>
          </p:cNvSpPr>
          <p:nvPr>
            <p:ph type="ftr" sz="quarter" idx="11"/>
          </p:nvPr>
        </p:nvSpPr>
        <p:spPr/>
        <p:txBody>
          <a:bodyPr/>
          <a:lstStyle/>
          <a:p>
            <a:pPr>
              <a:defRPr/>
            </a:pPr>
            <a:r>
              <a:rPr lang="tr-TR"/>
              <a:t>Mustafa AYDIN</a:t>
            </a:r>
          </a:p>
        </p:txBody>
      </p:sp>
      <p:sp>
        <p:nvSpPr>
          <p:cNvPr id="6" name="Slayt Numarası Yer Tutucusu 5"/>
          <p:cNvSpPr>
            <a:spLocks noGrp="1"/>
          </p:cNvSpPr>
          <p:nvPr>
            <p:ph type="sldNum" sz="quarter" idx="12"/>
          </p:nvPr>
        </p:nvSpPr>
        <p:spPr/>
        <p:txBody>
          <a:bodyPr/>
          <a:lstStyle/>
          <a:p>
            <a:pPr>
              <a:defRPr/>
            </a:pPr>
            <a:fld id="{43FEF50B-12EF-4C9A-A495-F7FD34B2145F}" type="slidenum">
              <a:rPr lang="tr-TR" altLang="tr-TR" smtClean="0"/>
              <a:pPr>
                <a:defRPr/>
              </a:pPr>
              <a:t>‹#›</a:t>
            </a:fld>
            <a:endParaRPr lang="tr-TR" altLang="tr-TR"/>
          </a:p>
        </p:txBody>
      </p:sp>
    </p:spTree>
    <p:extLst>
      <p:ext uri="{BB962C8B-B14F-4D97-AF65-F5344CB8AC3E}">
        <p14:creationId xmlns:p14="http://schemas.microsoft.com/office/powerpoint/2010/main" val="715694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a:defRPr/>
            </a:pPr>
            <a:fld id="{C7078C88-7E63-4A4B-BBE4-411B1ADC6CFD}" type="datetime1">
              <a:rPr lang="tr-TR" smtClean="0"/>
              <a:pPr>
                <a:defRPr/>
              </a:pPr>
              <a:t>22.06.2016</a:t>
            </a:fld>
            <a:endParaRPr lang="tr-TR"/>
          </a:p>
        </p:txBody>
      </p:sp>
      <p:sp>
        <p:nvSpPr>
          <p:cNvPr id="6" name="Alt Bilgi Yer Tutucusu 5"/>
          <p:cNvSpPr>
            <a:spLocks noGrp="1"/>
          </p:cNvSpPr>
          <p:nvPr>
            <p:ph type="ftr" sz="quarter" idx="11"/>
          </p:nvPr>
        </p:nvSpPr>
        <p:spPr/>
        <p:txBody>
          <a:bodyPr/>
          <a:lstStyle/>
          <a:p>
            <a:pPr>
              <a:defRPr/>
            </a:pPr>
            <a:r>
              <a:rPr lang="tr-TR"/>
              <a:t>Mustafa AYDIN</a:t>
            </a:r>
          </a:p>
        </p:txBody>
      </p:sp>
      <p:sp>
        <p:nvSpPr>
          <p:cNvPr id="7" name="Slayt Numarası Yer Tutucusu 6"/>
          <p:cNvSpPr>
            <a:spLocks noGrp="1"/>
          </p:cNvSpPr>
          <p:nvPr>
            <p:ph type="sldNum" sz="quarter" idx="12"/>
          </p:nvPr>
        </p:nvSpPr>
        <p:spPr/>
        <p:txBody>
          <a:bodyPr/>
          <a:lstStyle/>
          <a:p>
            <a:pPr>
              <a:defRPr/>
            </a:pPr>
            <a:fld id="{22CF6AEC-A250-417A-A818-19E54B35EEEB}" type="slidenum">
              <a:rPr lang="tr-TR" altLang="tr-TR" smtClean="0"/>
              <a:pPr>
                <a:defRPr/>
              </a:pPr>
              <a:t>‹#›</a:t>
            </a:fld>
            <a:endParaRPr lang="tr-TR" altLang="tr-TR"/>
          </a:p>
        </p:txBody>
      </p:sp>
    </p:spTree>
    <p:extLst>
      <p:ext uri="{BB962C8B-B14F-4D97-AF65-F5344CB8AC3E}">
        <p14:creationId xmlns:p14="http://schemas.microsoft.com/office/powerpoint/2010/main" val="15246946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tıklayın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a:defRPr/>
            </a:pPr>
            <a:fld id="{D0C08635-B3B4-42B1-82BC-245980427B93}" type="datetime1">
              <a:rPr lang="tr-TR" smtClean="0"/>
              <a:pPr>
                <a:defRPr/>
              </a:pPr>
              <a:t>22.06.2016</a:t>
            </a:fld>
            <a:endParaRPr lang="tr-TR"/>
          </a:p>
        </p:txBody>
      </p:sp>
      <p:sp>
        <p:nvSpPr>
          <p:cNvPr id="8" name="Alt Bilgi Yer Tutucusu 7"/>
          <p:cNvSpPr>
            <a:spLocks noGrp="1"/>
          </p:cNvSpPr>
          <p:nvPr>
            <p:ph type="ftr" sz="quarter" idx="11"/>
          </p:nvPr>
        </p:nvSpPr>
        <p:spPr/>
        <p:txBody>
          <a:bodyPr/>
          <a:lstStyle/>
          <a:p>
            <a:pPr>
              <a:defRPr/>
            </a:pPr>
            <a:r>
              <a:rPr lang="tr-TR"/>
              <a:t>Mustafa AYDIN</a:t>
            </a:r>
          </a:p>
        </p:txBody>
      </p:sp>
      <p:sp>
        <p:nvSpPr>
          <p:cNvPr id="9" name="Slayt Numarası Yer Tutucusu 8"/>
          <p:cNvSpPr>
            <a:spLocks noGrp="1"/>
          </p:cNvSpPr>
          <p:nvPr>
            <p:ph type="sldNum" sz="quarter" idx="12"/>
          </p:nvPr>
        </p:nvSpPr>
        <p:spPr/>
        <p:txBody>
          <a:bodyPr/>
          <a:lstStyle/>
          <a:p>
            <a:pPr>
              <a:defRPr/>
            </a:pPr>
            <a:fld id="{B7A693CD-55D5-4F6F-88FB-9F9FF183FF96}" type="slidenum">
              <a:rPr lang="tr-TR" altLang="tr-TR" smtClean="0"/>
              <a:pPr>
                <a:defRPr/>
              </a:pPr>
              <a:t>‹#›</a:t>
            </a:fld>
            <a:endParaRPr lang="tr-TR" altLang="tr-TR"/>
          </a:p>
        </p:txBody>
      </p:sp>
    </p:spTree>
    <p:extLst>
      <p:ext uri="{BB962C8B-B14F-4D97-AF65-F5344CB8AC3E}">
        <p14:creationId xmlns:p14="http://schemas.microsoft.com/office/powerpoint/2010/main" val="42325964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Veri Yer Tutucusu 2"/>
          <p:cNvSpPr>
            <a:spLocks noGrp="1"/>
          </p:cNvSpPr>
          <p:nvPr>
            <p:ph type="dt" sz="half" idx="10"/>
          </p:nvPr>
        </p:nvSpPr>
        <p:spPr/>
        <p:txBody>
          <a:bodyPr/>
          <a:lstStyle/>
          <a:p>
            <a:pPr>
              <a:defRPr/>
            </a:pPr>
            <a:fld id="{5787A5DD-9FF4-48C4-9629-2666DC1722A2}" type="datetime1">
              <a:rPr lang="tr-TR" smtClean="0"/>
              <a:pPr>
                <a:defRPr/>
              </a:pPr>
              <a:t>22.06.2016</a:t>
            </a:fld>
            <a:endParaRPr lang="tr-TR"/>
          </a:p>
        </p:txBody>
      </p:sp>
      <p:sp>
        <p:nvSpPr>
          <p:cNvPr id="4" name="Alt Bilgi Yer Tutucusu 3"/>
          <p:cNvSpPr>
            <a:spLocks noGrp="1"/>
          </p:cNvSpPr>
          <p:nvPr>
            <p:ph type="ftr" sz="quarter" idx="11"/>
          </p:nvPr>
        </p:nvSpPr>
        <p:spPr/>
        <p:txBody>
          <a:bodyPr/>
          <a:lstStyle/>
          <a:p>
            <a:pPr>
              <a:defRPr/>
            </a:pPr>
            <a:r>
              <a:rPr lang="tr-TR"/>
              <a:t>Mustafa AYDIN</a:t>
            </a:r>
          </a:p>
        </p:txBody>
      </p:sp>
      <p:sp>
        <p:nvSpPr>
          <p:cNvPr id="5" name="Slayt Numarası Yer Tutucusu 4"/>
          <p:cNvSpPr>
            <a:spLocks noGrp="1"/>
          </p:cNvSpPr>
          <p:nvPr>
            <p:ph type="sldNum" sz="quarter" idx="12"/>
          </p:nvPr>
        </p:nvSpPr>
        <p:spPr/>
        <p:txBody>
          <a:bodyPr/>
          <a:lstStyle/>
          <a:p>
            <a:pPr>
              <a:defRPr/>
            </a:pPr>
            <a:fld id="{3456FB75-223E-4931-A091-E5A9F25DFC95}" type="slidenum">
              <a:rPr lang="tr-TR" altLang="tr-TR" smtClean="0"/>
              <a:pPr>
                <a:defRPr/>
              </a:pPr>
              <a:t>‹#›</a:t>
            </a:fld>
            <a:endParaRPr lang="tr-TR" altLang="tr-TR"/>
          </a:p>
        </p:txBody>
      </p:sp>
    </p:spTree>
    <p:extLst>
      <p:ext uri="{BB962C8B-B14F-4D97-AF65-F5344CB8AC3E}">
        <p14:creationId xmlns:p14="http://schemas.microsoft.com/office/powerpoint/2010/main" val="7728766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9EDC92EC-C4A1-4F16-B709-0471224DD9C2}" type="datetime1">
              <a:rPr lang="tr-TR" smtClean="0"/>
              <a:pPr>
                <a:defRPr/>
              </a:pPr>
              <a:t>22.06.2016</a:t>
            </a:fld>
            <a:endParaRPr lang="tr-TR"/>
          </a:p>
        </p:txBody>
      </p:sp>
      <p:sp>
        <p:nvSpPr>
          <p:cNvPr id="3" name="Alt Bilgi Yer Tutucusu 2"/>
          <p:cNvSpPr>
            <a:spLocks noGrp="1"/>
          </p:cNvSpPr>
          <p:nvPr>
            <p:ph type="ftr" sz="quarter" idx="11"/>
          </p:nvPr>
        </p:nvSpPr>
        <p:spPr/>
        <p:txBody>
          <a:bodyPr/>
          <a:lstStyle/>
          <a:p>
            <a:pPr>
              <a:defRPr/>
            </a:pPr>
            <a:r>
              <a:rPr lang="tr-TR"/>
              <a:t>Mustafa AYDIN</a:t>
            </a:r>
          </a:p>
        </p:txBody>
      </p:sp>
      <p:sp>
        <p:nvSpPr>
          <p:cNvPr id="4" name="Slayt Numarası Yer Tutucusu 3"/>
          <p:cNvSpPr>
            <a:spLocks noGrp="1"/>
          </p:cNvSpPr>
          <p:nvPr>
            <p:ph type="sldNum" sz="quarter" idx="12"/>
          </p:nvPr>
        </p:nvSpPr>
        <p:spPr/>
        <p:txBody>
          <a:bodyPr/>
          <a:lstStyle/>
          <a:p>
            <a:pPr>
              <a:defRPr/>
            </a:pPr>
            <a:fld id="{EE4D7178-3F10-4D0B-9480-FFF7E0A42242}" type="slidenum">
              <a:rPr lang="tr-TR" altLang="tr-TR" smtClean="0"/>
              <a:pPr>
                <a:defRPr/>
              </a:pPr>
              <a:t>‹#›</a:t>
            </a:fld>
            <a:endParaRPr lang="tr-TR" altLang="tr-TR"/>
          </a:p>
        </p:txBody>
      </p:sp>
    </p:spTree>
    <p:extLst>
      <p:ext uri="{BB962C8B-B14F-4D97-AF65-F5344CB8AC3E}">
        <p14:creationId xmlns:p14="http://schemas.microsoft.com/office/powerpoint/2010/main" val="252531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23"/>
          <p:cNvSpPr/>
          <p:nvPr/>
        </p:nvSpPr>
        <p:spPr>
          <a:xfrm>
            <a:off x="1087438" y="1385888"/>
            <a:ext cx="6969125" cy="4086225"/>
          </a:xfrm>
          <a:prstGeom prst="rect">
            <a:avLst/>
          </a:prstGeom>
          <a:noFill/>
          <a:ln w="6350" cap="sq" cmpd="sng" algn="ctr">
            <a:solidFill>
              <a:schemeClr val="tx1">
                <a:lumMod val="75000"/>
                <a:lumOff val="25000"/>
              </a:schemeClr>
            </a:solidFill>
            <a:prstDash val="solid"/>
            <a:miter lim="800000"/>
          </a:ln>
          <a:effectLst/>
        </p:spPr>
      </p:sp>
      <p:sp>
        <p:nvSpPr>
          <p:cNvPr id="7" name="Rectangle 29"/>
          <p:cNvSpPr/>
          <p:nvPr/>
        </p:nvSpPr>
        <p:spPr>
          <a:xfrm>
            <a:off x="3794125" y="1268413"/>
            <a:ext cx="1555750" cy="6397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0"/>
          <p:cNvGrpSpPr>
            <a:grpSpLocks/>
          </p:cNvGrpSpPr>
          <p:nvPr/>
        </p:nvGrpSpPr>
        <p:grpSpPr bwMode="auto">
          <a:xfrm>
            <a:off x="3886200" y="1268413"/>
            <a:ext cx="1371600" cy="547687"/>
            <a:chOff x="5318306" y="1386268"/>
            <a:chExt cx="1567331" cy="645295"/>
          </a:xfrm>
        </p:grpSpPr>
        <p:cxnSp>
          <p:nvCxnSpPr>
            <p:cNvPr id="9" name="Straight Connector 31"/>
            <p:cNvCxnSpPr/>
            <p:nvPr/>
          </p:nvCxnSpPr>
          <p:spPr>
            <a:xfrm>
              <a:off x="5318306"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a:off x="6885637"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tr-TR"/>
              <a:t>Asıl başlık stili için tıklatın</a:t>
            </a:r>
            <a:endParaRPr lang="en-US" dirty="0"/>
          </a:p>
        </p:txBody>
      </p:sp>
      <p:sp>
        <p:nvSpPr>
          <p:cNvPr id="3" name="Text Placeholder 2"/>
          <p:cNvSpPr>
            <a:spLocks noGrp="1"/>
          </p:cNvSpPr>
          <p:nvPr>
            <p:ph type="body" idx="1"/>
          </p:nvPr>
        </p:nvSpPr>
        <p:spPr>
          <a:xfrm>
            <a:off x="1172718" y="4682062"/>
            <a:ext cx="6803136" cy="502920"/>
          </a:xfrm>
        </p:spPr>
        <p:txBody>
          <a:bodyPr>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2" name="Date Placeholder 3"/>
          <p:cNvSpPr>
            <a:spLocks noGrp="1"/>
          </p:cNvSpPr>
          <p:nvPr>
            <p:ph type="dt" sz="half" idx="10"/>
          </p:nvPr>
        </p:nvSpPr>
        <p:spPr>
          <a:xfrm>
            <a:off x="3932238" y="1325563"/>
            <a:ext cx="1279525" cy="457200"/>
          </a:xfrm>
        </p:spPr>
        <p:txBody>
          <a:bodyPr/>
          <a:lstStyle>
            <a:lvl1pPr algn="ctr">
              <a:defRPr lang="en-US" sz="1100" kern="1200" spc="0" baseline="0">
                <a:solidFill>
                  <a:schemeClr val="tx1"/>
                </a:solidFill>
                <a:latin typeface="+mn-lt"/>
                <a:ea typeface="+mn-ea"/>
                <a:cs typeface="+mn-cs"/>
              </a:defRPr>
            </a:lvl1pPr>
          </a:lstStyle>
          <a:p>
            <a:pPr>
              <a:defRPr/>
            </a:pPr>
            <a:fld id="{FE3A817C-52BE-4F0E-9B69-E44E20F488BB}" type="datetimeFigureOut">
              <a:rPr lang="tr-TR"/>
              <a:pPr>
                <a:defRPr/>
              </a:pPr>
              <a:t>22.06.2016</a:t>
            </a:fld>
            <a:endParaRPr lang="tr-TR"/>
          </a:p>
        </p:txBody>
      </p:sp>
      <p:sp>
        <p:nvSpPr>
          <p:cNvPr id="13" name="Footer Placeholder 4"/>
          <p:cNvSpPr>
            <a:spLocks noGrp="1"/>
          </p:cNvSpPr>
          <p:nvPr>
            <p:ph type="ftr" sz="quarter" idx="11"/>
          </p:nvPr>
        </p:nvSpPr>
        <p:spPr>
          <a:xfrm>
            <a:off x="1104900" y="5211763"/>
            <a:ext cx="4430713" cy="228600"/>
          </a:xfrm>
        </p:spPr>
        <p:txBody>
          <a:bodyPr/>
          <a:lstStyle>
            <a:lvl1pPr algn="l">
              <a:defRPr/>
            </a:lvl1pPr>
          </a:lstStyle>
          <a:p>
            <a:pPr>
              <a:defRPr/>
            </a:pPr>
            <a:endParaRPr lang="tr-TR"/>
          </a:p>
        </p:txBody>
      </p:sp>
      <p:sp>
        <p:nvSpPr>
          <p:cNvPr id="14" name="Slide Number Placeholder 5"/>
          <p:cNvSpPr>
            <a:spLocks noGrp="1"/>
          </p:cNvSpPr>
          <p:nvPr>
            <p:ph type="sldNum" sz="quarter" idx="12"/>
          </p:nvPr>
        </p:nvSpPr>
        <p:spPr>
          <a:xfrm>
            <a:off x="6453188" y="5211763"/>
            <a:ext cx="1584325" cy="228600"/>
          </a:xfrm>
        </p:spPr>
        <p:txBody>
          <a:bodyPr/>
          <a:lstStyle>
            <a:lvl1pPr>
              <a:defRPr/>
            </a:lvl1pPr>
          </a:lstStyle>
          <a:p>
            <a:pPr>
              <a:defRPr/>
            </a:pPr>
            <a:fld id="{72A235B5-212F-4129-BFAE-CB34DD738DD5}" type="slidenum">
              <a:rPr lang="tr-TR" altLang="tr-TR"/>
              <a:pPr>
                <a:defRPr/>
              </a:pPr>
              <a:t>‹#›</a:t>
            </a:fld>
            <a:endParaRPr lang="tr-TR" altLang="tr-TR"/>
          </a:p>
        </p:txBody>
      </p:sp>
    </p:spTree>
    <p:extLst>
      <p:ext uri="{BB962C8B-B14F-4D97-AF65-F5344CB8AC3E}">
        <p14:creationId xmlns:p14="http://schemas.microsoft.com/office/powerpoint/2010/main" val="1822291103"/>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tıklayın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a:defRPr/>
            </a:pPr>
            <a:fld id="{56296A99-1D78-4F02-BC96-3867BE5C83D7}" type="datetime1">
              <a:rPr lang="tr-TR" smtClean="0"/>
              <a:pPr>
                <a:defRPr/>
              </a:pPr>
              <a:t>22.06.2016</a:t>
            </a:fld>
            <a:endParaRPr lang="tr-TR"/>
          </a:p>
        </p:txBody>
      </p:sp>
      <p:sp>
        <p:nvSpPr>
          <p:cNvPr id="6" name="Alt Bilgi Yer Tutucusu 5"/>
          <p:cNvSpPr>
            <a:spLocks noGrp="1"/>
          </p:cNvSpPr>
          <p:nvPr>
            <p:ph type="ftr" sz="quarter" idx="11"/>
          </p:nvPr>
        </p:nvSpPr>
        <p:spPr/>
        <p:txBody>
          <a:bodyPr/>
          <a:lstStyle/>
          <a:p>
            <a:pPr>
              <a:defRPr/>
            </a:pPr>
            <a:r>
              <a:rPr lang="tr-TR"/>
              <a:t>Mustafa AYDIN</a:t>
            </a:r>
          </a:p>
        </p:txBody>
      </p:sp>
      <p:sp>
        <p:nvSpPr>
          <p:cNvPr id="7" name="Slayt Numarası Yer Tutucusu 6"/>
          <p:cNvSpPr>
            <a:spLocks noGrp="1"/>
          </p:cNvSpPr>
          <p:nvPr>
            <p:ph type="sldNum" sz="quarter" idx="12"/>
          </p:nvPr>
        </p:nvSpPr>
        <p:spPr/>
        <p:txBody>
          <a:bodyPr/>
          <a:lstStyle/>
          <a:p>
            <a:pPr>
              <a:defRPr/>
            </a:pPr>
            <a:fld id="{C3CD3CC1-AC2A-45A4-BDE1-9CBE6F88C660}" type="slidenum">
              <a:rPr lang="tr-TR" altLang="tr-TR" smtClean="0"/>
              <a:pPr>
                <a:defRPr/>
              </a:pPr>
              <a:t>‹#›</a:t>
            </a:fld>
            <a:endParaRPr lang="tr-TR" altLang="tr-TR"/>
          </a:p>
        </p:txBody>
      </p:sp>
    </p:spTree>
    <p:extLst>
      <p:ext uri="{BB962C8B-B14F-4D97-AF65-F5344CB8AC3E}">
        <p14:creationId xmlns:p14="http://schemas.microsoft.com/office/powerpoint/2010/main" val="621562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tıklayın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a:defRPr/>
            </a:pPr>
            <a:fld id="{0B6B16CA-63C5-4739-8D72-BB2C18ECD41E}" type="datetime1">
              <a:rPr lang="tr-TR" smtClean="0"/>
              <a:pPr>
                <a:defRPr/>
              </a:pPr>
              <a:t>22.06.2016</a:t>
            </a:fld>
            <a:endParaRPr lang="tr-TR"/>
          </a:p>
        </p:txBody>
      </p:sp>
      <p:sp>
        <p:nvSpPr>
          <p:cNvPr id="6" name="Alt Bilgi Yer Tutucusu 5"/>
          <p:cNvSpPr>
            <a:spLocks noGrp="1"/>
          </p:cNvSpPr>
          <p:nvPr>
            <p:ph type="ftr" sz="quarter" idx="11"/>
          </p:nvPr>
        </p:nvSpPr>
        <p:spPr/>
        <p:txBody>
          <a:bodyPr/>
          <a:lstStyle/>
          <a:p>
            <a:pPr>
              <a:defRPr/>
            </a:pPr>
            <a:r>
              <a:rPr lang="tr-TR"/>
              <a:t>Mustafa AYDIN</a:t>
            </a:r>
          </a:p>
        </p:txBody>
      </p:sp>
      <p:sp>
        <p:nvSpPr>
          <p:cNvPr id="7" name="Slayt Numarası Yer Tutucusu 6"/>
          <p:cNvSpPr>
            <a:spLocks noGrp="1"/>
          </p:cNvSpPr>
          <p:nvPr>
            <p:ph type="sldNum" sz="quarter" idx="12"/>
          </p:nvPr>
        </p:nvSpPr>
        <p:spPr/>
        <p:txBody>
          <a:bodyPr/>
          <a:lstStyle/>
          <a:p>
            <a:pPr>
              <a:defRPr/>
            </a:pPr>
            <a:fld id="{D48D96D7-F514-47CF-A264-6D6B7AB0F580}" type="slidenum">
              <a:rPr lang="tr-TR" altLang="tr-TR" smtClean="0"/>
              <a:pPr>
                <a:defRPr/>
              </a:pPr>
              <a:t>‹#›</a:t>
            </a:fld>
            <a:endParaRPr lang="tr-TR" altLang="tr-TR"/>
          </a:p>
        </p:txBody>
      </p:sp>
    </p:spTree>
    <p:extLst>
      <p:ext uri="{BB962C8B-B14F-4D97-AF65-F5344CB8AC3E}">
        <p14:creationId xmlns:p14="http://schemas.microsoft.com/office/powerpoint/2010/main" val="3608218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5334D400-ABF2-4D4D-AC8D-A30B07A76077}" type="datetime1">
              <a:rPr lang="tr-TR" smtClean="0"/>
              <a:pPr>
                <a:defRPr/>
              </a:pPr>
              <a:t>22.06.2016</a:t>
            </a:fld>
            <a:endParaRPr lang="tr-TR"/>
          </a:p>
        </p:txBody>
      </p:sp>
      <p:sp>
        <p:nvSpPr>
          <p:cNvPr id="5" name="Alt Bilgi Yer Tutucusu 4"/>
          <p:cNvSpPr>
            <a:spLocks noGrp="1"/>
          </p:cNvSpPr>
          <p:nvPr>
            <p:ph type="ftr" sz="quarter" idx="11"/>
          </p:nvPr>
        </p:nvSpPr>
        <p:spPr/>
        <p:txBody>
          <a:bodyPr/>
          <a:lstStyle/>
          <a:p>
            <a:pPr>
              <a:defRPr/>
            </a:pPr>
            <a:r>
              <a:rPr lang="tr-TR"/>
              <a:t>Mustafa AYDIN</a:t>
            </a:r>
          </a:p>
        </p:txBody>
      </p:sp>
      <p:sp>
        <p:nvSpPr>
          <p:cNvPr id="6" name="Slayt Numarası Yer Tutucusu 5"/>
          <p:cNvSpPr>
            <a:spLocks noGrp="1"/>
          </p:cNvSpPr>
          <p:nvPr>
            <p:ph type="sldNum" sz="quarter" idx="12"/>
          </p:nvPr>
        </p:nvSpPr>
        <p:spPr/>
        <p:txBody>
          <a:bodyPr/>
          <a:lstStyle/>
          <a:p>
            <a:pPr>
              <a:defRPr/>
            </a:pPr>
            <a:fld id="{6954CFE1-3086-499C-989E-FD4EDFE33B49}" type="slidenum">
              <a:rPr lang="tr-TR" altLang="tr-TR" smtClean="0"/>
              <a:pPr>
                <a:defRPr/>
              </a:pPr>
              <a:t>‹#›</a:t>
            </a:fld>
            <a:endParaRPr lang="tr-TR" altLang="tr-TR"/>
          </a:p>
        </p:txBody>
      </p:sp>
    </p:spTree>
    <p:extLst>
      <p:ext uri="{BB962C8B-B14F-4D97-AF65-F5344CB8AC3E}">
        <p14:creationId xmlns:p14="http://schemas.microsoft.com/office/powerpoint/2010/main" val="17459100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tıklayın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55C39A46-EDB9-4001-A254-BEA36D90A6C6}" type="datetime1">
              <a:rPr lang="tr-TR" smtClean="0"/>
              <a:pPr>
                <a:defRPr/>
              </a:pPr>
              <a:t>22.06.2016</a:t>
            </a:fld>
            <a:endParaRPr lang="tr-TR"/>
          </a:p>
        </p:txBody>
      </p:sp>
      <p:sp>
        <p:nvSpPr>
          <p:cNvPr id="5" name="Alt Bilgi Yer Tutucusu 4"/>
          <p:cNvSpPr>
            <a:spLocks noGrp="1"/>
          </p:cNvSpPr>
          <p:nvPr>
            <p:ph type="ftr" sz="quarter" idx="11"/>
          </p:nvPr>
        </p:nvSpPr>
        <p:spPr/>
        <p:txBody>
          <a:bodyPr/>
          <a:lstStyle/>
          <a:p>
            <a:pPr>
              <a:defRPr/>
            </a:pPr>
            <a:r>
              <a:rPr lang="tr-TR"/>
              <a:t>Mustafa AYDIN</a:t>
            </a:r>
          </a:p>
        </p:txBody>
      </p:sp>
      <p:sp>
        <p:nvSpPr>
          <p:cNvPr id="6" name="Slayt Numarası Yer Tutucusu 5"/>
          <p:cNvSpPr>
            <a:spLocks noGrp="1"/>
          </p:cNvSpPr>
          <p:nvPr>
            <p:ph type="sldNum" sz="quarter" idx="12"/>
          </p:nvPr>
        </p:nvSpPr>
        <p:spPr/>
        <p:txBody>
          <a:bodyPr/>
          <a:lstStyle/>
          <a:p>
            <a:pPr>
              <a:defRPr/>
            </a:pPr>
            <a:fld id="{FCC488C1-7FC2-4A83-9F96-4A5D9103E5B5}" type="slidenum">
              <a:rPr lang="tr-TR" altLang="tr-TR" smtClean="0"/>
              <a:pPr>
                <a:defRPr/>
              </a:pPr>
              <a:t>‹#›</a:t>
            </a:fld>
            <a:endParaRPr lang="tr-TR" altLang="tr-TR"/>
          </a:p>
        </p:txBody>
      </p:sp>
    </p:spTree>
    <p:extLst>
      <p:ext uri="{BB962C8B-B14F-4D97-AF65-F5344CB8AC3E}">
        <p14:creationId xmlns:p14="http://schemas.microsoft.com/office/powerpoint/2010/main" val="39083929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lvl1pPr>
              <a:defRPr/>
            </a:lvl1pPr>
          </a:lstStyle>
          <a:p>
            <a:pPr>
              <a:defRPr/>
            </a:pPr>
            <a:fld id="{4099DA33-DEBE-4865-8458-D5550EC247F5}"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12"/>
          </p:nvPr>
        </p:nvSpPr>
        <p:spPr/>
        <p:txBody>
          <a:bodyPr/>
          <a:lstStyle>
            <a:lvl1pPr>
              <a:defRPr/>
            </a:lvl1pPr>
          </a:lstStyle>
          <a:p>
            <a:pPr>
              <a:defRPr/>
            </a:pPr>
            <a:fld id="{B2ED32ED-3725-49B3-933C-C70A18C653A0}" type="slidenum">
              <a:rPr lang="tr-TR" altLang="tr-TR"/>
              <a:pPr>
                <a:defRPr/>
              </a:pPr>
              <a:t>‹#›</a:t>
            </a:fld>
            <a:endParaRPr lang="tr-TR" altLang="tr-TR"/>
          </a:p>
        </p:txBody>
      </p:sp>
    </p:spTree>
    <p:extLst>
      <p:ext uri="{BB962C8B-B14F-4D97-AF65-F5344CB8AC3E}">
        <p14:creationId xmlns:p14="http://schemas.microsoft.com/office/powerpoint/2010/main" val="34420548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6C9D4683-8AFA-486B-BEAC-A25405ED95EF}"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12"/>
          </p:nvPr>
        </p:nvSpPr>
        <p:spPr/>
        <p:txBody>
          <a:bodyPr/>
          <a:lstStyle>
            <a:lvl1pPr>
              <a:defRPr/>
            </a:lvl1pPr>
          </a:lstStyle>
          <a:p>
            <a:pPr>
              <a:defRPr/>
            </a:pPr>
            <a:fld id="{0B399947-9B52-4969-B927-9A412D9821BB}" type="slidenum">
              <a:rPr lang="tr-TR" altLang="tr-TR"/>
              <a:pPr>
                <a:defRPr/>
              </a:pPr>
              <a:t>‹#›</a:t>
            </a:fld>
            <a:endParaRPr lang="tr-TR" altLang="tr-TR"/>
          </a:p>
        </p:txBody>
      </p:sp>
    </p:spTree>
    <p:extLst>
      <p:ext uri="{BB962C8B-B14F-4D97-AF65-F5344CB8AC3E}">
        <p14:creationId xmlns:p14="http://schemas.microsoft.com/office/powerpoint/2010/main" val="24460725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0BD2DE-2280-4A4F-B5C8-4A1CD9999A6D}"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12"/>
          </p:nvPr>
        </p:nvSpPr>
        <p:spPr/>
        <p:txBody>
          <a:bodyPr/>
          <a:lstStyle>
            <a:lvl1pPr>
              <a:defRPr/>
            </a:lvl1pPr>
          </a:lstStyle>
          <a:p>
            <a:pPr>
              <a:defRPr/>
            </a:pPr>
            <a:fld id="{BCE5CE58-D24D-4D94-86D9-C9753BC4560D}" type="slidenum">
              <a:rPr lang="tr-TR" altLang="tr-TR"/>
              <a:pPr>
                <a:defRPr/>
              </a:pPr>
              <a:t>‹#›</a:t>
            </a:fld>
            <a:endParaRPr lang="tr-TR" altLang="tr-TR"/>
          </a:p>
        </p:txBody>
      </p:sp>
    </p:spTree>
    <p:extLst>
      <p:ext uri="{BB962C8B-B14F-4D97-AF65-F5344CB8AC3E}">
        <p14:creationId xmlns:p14="http://schemas.microsoft.com/office/powerpoint/2010/main" val="3746077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fld id="{B4C3B069-A318-40F3-BB4F-977A7461E1E4}" type="datetime1">
              <a:rPr lang="tr-TR">
                <a:solidFill>
                  <a:prstClr val="black">
                    <a:tint val="75000"/>
                  </a:prstClr>
                </a:solidFill>
              </a:rPr>
              <a:pPr>
                <a:defRPr/>
              </a:pPr>
              <a:t>22.06.2016</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7" name="Slayt Numarası Yer Tutucusu 5"/>
          <p:cNvSpPr>
            <a:spLocks noGrp="1"/>
          </p:cNvSpPr>
          <p:nvPr>
            <p:ph type="sldNum" sz="quarter" idx="12"/>
          </p:nvPr>
        </p:nvSpPr>
        <p:spPr/>
        <p:txBody>
          <a:bodyPr/>
          <a:lstStyle>
            <a:lvl1pPr>
              <a:defRPr/>
            </a:lvl1pPr>
          </a:lstStyle>
          <a:p>
            <a:pPr>
              <a:defRPr/>
            </a:pPr>
            <a:fld id="{1BC0AAE3-A4F5-487D-897D-477FEF99585F}" type="slidenum">
              <a:rPr lang="tr-TR" altLang="tr-TR"/>
              <a:pPr>
                <a:defRPr/>
              </a:pPr>
              <a:t>‹#›</a:t>
            </a:fld>
            <a:endParaRPr lang="tr-TR" altLang="tr-TR"/>
          </a:p>
        </p:txBody>
      </p:sp>
    </p:spTree>
    <p:extLst>
      <p:ext uri="{BB962C8B-B14F-4D97-AF65-F5344CB8AC3E}">
        <p14:creationId xmlns:p14="http://schemas.microsoft.com/office/powerpoint/2010/main" val="3762222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fld id="{D77C79DD-D01D-4442-807F-54B014ED0F9C}" type="datetime1">
              <a:rPr lang="tr-TR">
                <a:solidFill>
                  <a:prstClr val="black">
                    <a:tint val="75000"/>
                  </a:prstClr>
                </a:solidFill>
              </a:rPr>
              <a:pPr>
                <a:defRPr/>
              </a:pPr>
              <a:t>22.06.2016</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9" name="Slayt Numarası Yer Tutucusu 5"/>
          <p:cNvSpPr>
            <a:spLocks noGrp="1"/>
          </p:cNvSpPr>
          <p:nvPr>
            <p:ph type="sldNum" sz="quarter" idx="12"/>
          </p:nvPr>
        </p:nvSpPr>
        <p:spPr/>
        <p:txBody>
          <a:bodyPr/>
          <a:lstStyle>
            <a:lvl1pPr>
              <a:defRPr/>
            </a:lvl1pPr>
          </a:lstStyle>
          <a:p>
            <a:pPr>
              <a:defRPr/>
            </a:pPr>
            <a:fld id="{76E51F26-6DA6-438D-B4B8-53BEEB596952}" type="slidenum">
              <a:rPr lang="tr-TR" altLang="tr-TR"/>
              <a:pPr>
                <a:defRPr/>
              </a:pPr>
              <a:t>‹#›</a:t>
            </a:fld>
            <a:endParaRPr lang="tr-TR" altLang="tr-TR"/>
          </a:p>
        </p:txBody>
      </p:sp>
    </p:spTree>
    <p:extLst>
      <p:ext uri="{BB962C8B-B14F-4D97-AF65-F5344CB8AC3E}">
        <p14:creationId xmlns:p14="http://schemas.microsoft.com/office/powerpoint/2010/main" val="12391356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3"/>
          <p:cNvSpPr>
            <a:spLocks noGrp="1"/>
          </p:cNvSpPr>
          <p:nvPr>
            <p:ph type="dt" sz="half" idx="10"/>
          </p:nvPr>
        </p:nvSpPr>
        <p:spPr/>
        <p:txBody>
          <a:bodyPr/>
          <a:lstStyle>
            <a:lvl1pPr>
              <a:defRPr/>
            </a:lvl1pPr>
          </a:lstStyle>
          <a:p>
            <a:pPr>
              <a:defRPr/>
            </a:pPr>
            <a:fld id="{34ADEF2A-95D7-496F-A6C9-9575BBE6137E}" type="datetime1">
              <a:rPr lang="tr-TR">
                <a:solidFill>
                  <a:prstClr val="black">
                    <a:tint val="75000"/>
                  </a:prstClr>
                </a:solidFill>
              </a:rPr>
              <a:pPr>
                <a:defRPr/>
              </a:pPr>
              <a:t>22.06.2016</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5" name="Slayt Numarası Yer Tutucusu 5"/>
          <p:cNvSpPr>
            <a:spLocks noGrp="1"/>
          </p:cNvSpPr>
          <p:nvPr>
            <p:ph type="sldNum" sz="quarter" idx="12"/>
          </p:nvPr>
        </p:nvSpPr>
        <p:spPr/>
        <p:txBody>
          <a:bodyPr/>
          <a:lstStyle>
            <a:lvl1pPr>
              <a:defRPr/>
            </a:lvl1pPr>
          </a:lstStyle>
          <a:p>
            <a:pPr>
              <a:defRPr/>
            </a:pPr>
            <a:fld id="{0D3A98C7-7F86-4EF1-9188-3B032C6C7A48}" type="slidenum">
              <a:rPr lang="tr-TR" altLang="tr-TR"/>
              <a:pPr>
                <a:defRPr/>
              </a:pPr>
              <a:t>‹#›</a:t>
            </a:fld>
            <a:endParaRPr lang="tr-TR" altLang="tr-TR"/>
          </a:p>
        </p:txBody>
      </p:sp>
    </p:spTree>
    <p:extLst>
      <p:ext uri="{BB962C8B-B14F-4D97-AF65-F5344CB8AC3E}">
        <p14:creationId xmlns:p14="http://schemas.microsoft.com/office/powerpoint/2010/main" val="76905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pPr>
              <a:defRPr/>
            </a:pPr>
            <a:fld id="{01D1A77B-46BF-488C-9E7F-ABD2A9631397}" type="slidenum">
              <a:rPr lang="tr-TR" altLang="tr-TR"/>
              <a:pPr>
                <a:defRPr/>
              </a:pPr>
              <a:t>‹#›</a:t>
            </a:fld>
            <a:endParaRPr lang="tr-TR" altLang="tr-TR"/>
          </a:p>
        </p:txBody>
      </p:sp>
    </p:spTree>
    <p:extLst>
      <p:ext uri="{BB962C8B-B14F-4D97-AF65-F5344CB8AC3E}">
        <p14:creationId xmlns:p14="http://schemas.microsoft.com/office/powerpoint/2010/main" val="8132125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F08A7A99-44E7-4D7E-845B-6A98D7A651A8}" type="datetime1">
              <a:rPr lang="tr-TR">
                <a:solidFill>
                  <a:prstClr val="black">
                    <a:tint val="75000"/>
                  </a:prstClr>
                </a:solidFill>
              </a:rPr>
              <a:pPr>
                <a:defRPr/>
              </a:pPr>
              <a:t>22.06.2016</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4" name="Slayt Numarası Yer Tutucusu 5"/>
          <p:cNvSpPr>
            <a:spLocks noGrp="1"/>
          </p:cNvSpPr>
          <p:nvPr>
            <p:ph type="sldNum" sz="quarter" idx="12"/>
          </p:nvPr>
        </p:nvSpPr>
        <p:spPr/>
        <p:txBody>
          <a:bodyPr/>
          <a:lstStyle>
            <a:lvl1pPr>
              <a:defRPr/>
            </a:lvl1pPr>
          </a:lstStyle>
          <a:p>
            <a:pPr>
              <a:defRPr/>
            </a:pPr>
            <a:fld id="{5DB91B75-25F4-4311-9BEA-A1C74A753327}" type="slidenum">
              <a:rPr lang="tr-TR" altLang="tr-TR"/>
              <a:pPr>
                <a:defRPr/>
              </a:pPr>
              <a:t>‹#›</a:t>
            </a:fld>
            <a:endParaRPr lang="tr-TR" altLang="tr-TR"/>
          </a:p>
        </p:txBody>
      </p:sp>
    </p:spTree>
    <p:extLst>
      <p:ext uri="{BB962C8B-B14F-4D97-AF65-F5344CB8AC3E}">
        <p14:creationId xmlns:p14="http://schemas.microsoft.com/office/powerpoint/2010/main" val="27706914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14AA382-820D-4916-86D5-709758A8C930}" type="datetime1">
              <a:rPr lang="tr-TR">
                <a:solidFill>
                  <a:prstClr val="black">
                    <a:tint val="75000"/>
                  </a:prstClr>
                </a:solidFill>
              </a:rPr>
              <a:pPr>
                <a:defRPr/>
              </a:pPr>
              <a:t>22.06.2016</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7" name="Slayt Numarası Yer Tutucusu 5"/>
          <p:cNvSpPr>
            <a:spLocks noGrp="1"/>
          </p:cNvSpPr>
          <p:nvPr>
            <p:ph type="sldNum" sz="quarter" idx="12"/>
          </p:nvPr>
        </p:nvSpPr>
        <p:spPr/>
        <p:txBody>
          <a:bodyPr/>
          <a:lstStyle>
            <a:lvl1pPr>
              <a:defRPr/>
            </a:lvl1pPr>
          </a:lstStyle>
          <a:p>
            <a:pPr>
              <a:defRPr/>
            </a:pPr>
            <a:fld id="{97D02ED3-3F73-4660-8729-C20F4CA16E65}" type="slidenum">
              <a:rPr lang="tr-TR" altLang="tr-TR"/>
              <a:pPr>
                <a:defRPr/>
              </a:pPr>
              <a:t>‹#›</a:t>
            </a:fld>
            <a:endParaRPr lang="tr-TR" altLang="tr-TR"/>
          </a:p>
        </p:txBody>
      </p:sp>
    </p:spTree>
    <p:extLst>
      <p:ext uri="{BB962C8B-B14F-4D97-AF65-F5344CB8AC3E}">
        <p14:creationId xmlns:p14="http://schemas.microsoft.com/office/powerpoint/2010/main" val="23719557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tr-TR" noProof="0"/>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45A0D38A-99D8-41B5-98CA-760B32926D34}" type="datetime1">
              <a:rPr lang="tr-TR">
                <a:solidFill>
                  <a:prstClr val="black">
                    <a:tint val="75000"/>
                  </a:prstClr>
                </a:solidFill>
              </a:rPr>
              <a:pPr>
                <a:defRPr/>
              </a:pPr>
              <a:t>22.06.2016</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7" name="Slayt Numarası Yer Tutucusu 5"/>
          <p:cNvSpPr>
            <a:spLocks noGrp="1"/>
          </p:cNvSpPr>
          <p:nvPr>
            <p:ph type="sldNum" sz="quarter" idx="12"/>
          </p:nvPr>
        </p:nvSpPr>
        <p:spPr/>
        <p:txBody>
          <a:bodyPr/>
          <a:lstStyle>
            <a:lvl1pPr>
              <a:defRPr/>
            </a:lvl1pPr>
          </a:lstStyle>
          <a:p>
            <a:pPr>
              <a:defRPr/>
            </a:pPr>
            <a:fld id="{0F1FB03A-2584-4D77-A037-CDDBF56C9D67}" type="slidenum">
              <a:rPr lang="tr-TR" altLang="tr-TR"/>
              <a:pPr>
                <a:defRPr/>
              </a:pPr>
              <a:t>‹#›</a:t>
            </a:fld>
            <a:endParaRPr lang="tr-TR" altLang="tr-TR"/>
          </a:p>
        </p:txBody>
      </p:sp>
    </p:spTree>
    <p:extLst>
      <p:ext uri="{BB962C8B-B14F-4D97-AF65-F5344CB8AC3E}">
        <p14:creationId xmlns:p14="http://schemas.microsoft.com/office/powerpoint/2010/main" val="3416645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62580019-1C1E-4F09-8936-3FDF9D8BEFE8}"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12"/>
          </p:nvPr>
        </p:nvSpPr>
        <p:spPr/>
        <p:txBody>
          <a:bodyPr/>
          <a:lstStyle>
            <a:lvl1pPr>
              <a:defRPr/>
            </a:lvl1pPr>
          </a:lstStyle>
          <a:p>
            <a:pPr>
              <a:defRPr/>
            </a:pPr>
            <a:fld id="{F13202D1-5242-4F3A-88AA-D6D0A9D200A7}" type="slidenum">
              <a:rPr lang="tr-TR" altLang="tr-TR"/>
              <a:pPr>
                <a:defRPr/>
              </a:pPr>
              <a:t>‹#›</a:t>
            </a:fld>
            <a:endParaRPr lang="tr-TR" altLang="tr-TR"/>
          </a:p>
        </p:txBody>
      </p:sp>
    </p:spTree>
    <p:extLst>
      <p:ext uri="{BB962C8B-B14F-4D97-AF65-F5344CB8AC3E}">
        <p14:creationId xmlns:p14="http://schemas.microsoft.com/office/powerpoint/2010/main" val="28659653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0CAD8F66-159E-4F8E-B227-0388886528C9}"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12"/>
          </p:nvPr>
        </p:nvSpPr>
        <p:spPr/>
        <p:txBody>
          <a:bodyPr/>
          <a:lstStyle>
            <a:lvl1pPr>
              <a:defRPr/>
            </a:lvl1pPr>
          </a:lstStyle>
          <a:p>
            <a:pPr>
              <a:defRPr/>
            </a:pPr>
            <a:fld id="{4B614BDC-AF5F-4D79-804E-5640C6DCF6D6}" type="slidenum">
              <a:rPr lang="tr-TR" altLang="tr-TR"/>
              <a:pPr>
                <a:defRPr/>
              </a:pPr>
              <a:t>‹#›</a:t>
            </a:fld>
            <a:endParaRPr lang="tr-TR" altLang="tr-TR"/>
          </a:p>
        </p:txBody>
      </p:sp>
    </p:spTree>
    <p:extLst>
      <p:ext uri="{BB962C8B-B14F-4D97-AF65-F5344CB8AC3E}">
        <p14:creationId xmlns:p14="http://schemas.microsoft.com/office/powerpoint/2010/main" val="66034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a:lvl1pPr>
          </a:lstStyle>
          <a:p>
            <a:pPr>
              <a:defRPr/>
            </a:pPr>
            <a:fld id="{25FA035C-3D69-45A1-95CC-061993516E33}" type="slidenum">
              <a:rPr lang="tr-TR" altLang="tr-TR"/>
              <a:pPr>
                <a:defRPr/>
              </a:pPr>
              <a:t>‹#›</a:t>
            </a:fld>
            <a:endParaRPr lang="tr-TR" altLang="tr-TR"/>
          </a:p>
        </p:txBody>
      </p:sp>
    </p:spTree>
    <p:extLst>
      <p:ext uri="{BB962C8B-B14F-4D97-AF65-F5344CB8AC3E}">
        <p14:creationId xmlns:p14="http://schemas.microsoft.com/office/powerpoint/2010/main" val="61894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a:lvl1pPr>
          </a:lstStyle>
          <a:p>
            <a:pPr>
              <a:defRPr/>
            </a:pPr>
            <a:fld id="{1257666A-68E7-4D4C-8F1D-026851A42DFC}" type="slidenum">
              <a:rPr lang="tr-TR" altLang="tr-TR"/>
              <a:pPr>
                <a:defRPr/>
              </a:pPr>
              <a:t>‹#›</a:t>
            </a:fld>
            <a:endParaRPr lang="tr-TR" altLang="tr-TR"/>
          </a:p>
        </p:txBody>
      </p:sp>
    </p:spTree>
    <p:extLst>
      <p:ext uri="{BB962C8B-B14F-4D97-AF65-F5344CB8AC3E}">
        <p14:creationId xmlns:p14="http://schemas.microsoft.com/office/powerpoint/2010/main" val="154597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a:lvl1pPr>
          </a:lstStyle>
          <a:p>
            <a:pPr>
              <a:defRPr/>
            </a:pPr>
            <a:fld id="{D6BAC9C3-DE4A-4236-A5A9-EFC70BF82380}" type="slidenum">
              <a:rPr lang="tr-TR" altLang="tr-TR"/>
              <a:pPr>
                <a:defRPr/>
              </a:pPr>
              <a:t>‹#›</a:t>
            </a:fld>
            <a:endParaRPr lang="tr-TR" altLang="tr-TR"/>
          </a:p>
        </p:txBody>
      </p:sp>
    </p:spTree>
    <p:extLst>
      <p:ext uri="{BB962C8B-B14F-4D97-AF65-F5344CB8AC3E}">
        <p14:creationId xmlns:p14="http://schemas.microsoft.com/office/powerpoint/2010/main" val="5680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15"/>
          <p:cNvSpPr/>
          <p:nvPr/>
        </p:nvSpPr>
        <p:spPr>
          <a:xfrm>
            <a:off x="184150" y="173038"/>
            <a:ext cx="6399213" cy="65119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4"/>
          <p:cNvSpPr/>
          <p:nvPr/>
        </p:nvSpPr>
        <p:spPr>
          <a:xfrm>
            <a:off x="6765925" y="173038"/>
            <a:ext cx="2193925" cy="6511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p:cNvSpPr/>
          <p:nvPr/>
        </p:nvSpPr>
        <p:spPr>
          <a:xfrm>
            <a:off x="6867525" y="274638"/>
            <a:ext cx="1989138" cy="6308725"/>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tr-TR"/>
              <a:t>Asıl başlık stili için tıklatın</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lvl1pPr>
              <a:defRPr/>
            </a:lvl1pPr>
          </a:lstStyle>
          <a:p>
            <a:pPr>
              <a:defRPr/>
            </a:pPr>
            <a:fld id="{FE3A817C-52BE-4F0E-9B69-E44E20F488BB}" type="datetimeFigureOut">
              <a:rPr lang="tr-TR"/>
              <a:pPr>
                <a:defRPr/>
              </a:pPr>
              <a:t>22.06.2016</a:t>
            </a:fld>
            <a:endParaRPr lang="tr-TR"/>
          </a:p>
        </p:txBody>
      </p:sp>
      <p:sp>
        <p:nvSpPr>
          <p:cNvPr id="9" name="Footer Placeholder 8"/>
          <p:cNvSpPr>
            <a:spLocks noGrp="1"/>
          </p:cNvSpPr>
          <p:nvPr>
            <p:ph type="ftr" sz="quarter" idx="11"/>
          </p:nvPr>
        </p:nvSpPr>
        <p:spPr/>
        <p:txBody>
          <a:bodyPr/>
          <a:lstStyle>
            <a:lvl1pPr algn="r">
              <a:defRPr/>
            </a:lvl1pPr>
          </a:lstStyle>
          <a:p>
            <a:pPr>
              <a:defRPr/>
            </a:pPr>
            <a:endParaRPr lang="tr-TR"/>
          </a:p>
        </p:txBody>
      </p:sp>
      <p:sp>
        <p:nvSpPr>
          <p:cNvPr id="10" name="Slide Number Placeholder 10"/>
          <p:cNvSpPr>
            <a:spLocks noGrp="1"/>
          </p:cNvSpPr>
          <p:nvPr>
            <p:ph type="sldNum" sz="quarter" idx="12"/>
          </p:nvPr>
        </p:nvSpPr>
        <p:spPr>
          <a:xfrm>
            <a:off x="7794625" y="6310313"/>
            <a:ext cx="1098550" cy="274637"/>
          </a:xfrm>
        </p:spPr>
        <p:txBody>
          <a:bodyPr/>
          <a:lstStyle>
            <a:lvl1pPr>
              <a:defRPr>
                <a:solidFill>
                  <a:srgbClr val="FFFFFF"/>
                </a:solidFill>
              </a:defRPr>
            </a:lvl1pPr>
          </a:lstStyle>
          <a:p>
            <a:pPr>
              <a:defRPr/>
            </a:pPr>
            <a:fld id="{0CB8A5F2-BDF2-4A04-B3C8-92D85098BFDB}" type="slidenum">
              <a:rPr lang="tr-TR" altLang="tr-TR"/>
              <a:pPr>
                <a:defRPr/>
              </a:pPr>
              <a:t>‹#›</a:t>
            </a:fld>
            <a:endParaRPr lang="tr-TR" altLang="tr-TR"/>
          </a:p>
        </p:txBody>
      </p:sp>
    </p:spTree>
    <p:extLst>
      <p:ext uri="{BB962C8B-B14F-4D97-AF65-F5344CB8AC3E}">
        <p14:creationId xmlns:p14="http://schemas.microsoft.com/office/powerpoint/2010/main" val="137443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3"/>
          <p:cNvSpPr/>
          <p:nvPr/>
        </p:nvSpPr>
        <p:spPr>
          <a:xfrm>
            <a:off x="6765925" y="173038"/>
            <a:ext cx="2193925" cy="6511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0"/>
          <p:cNvSpPr/>
          <p:nvPr/>
        </p:nvSpPr>
        <p:spPr>
          <a:xfrm>
            <a:off x="6867525" y="274638"/>
            <a:ext cx="1989138" cy="6308725"/>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7"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FE3A817C-52BE-4F0E-9B69-E44E20F488BB}" type="datetimeFigureOut">
              <a:rPr lang="tr-TR"/>
              <a:pPr>
                <a:defRPr/>
              </a:pPr>
              <a:t>22.06.2016</a:t>
            </a:fld>
            <a:endParaRPr lang="tr-TR"/>
          </a:p>
        </p:txBody>
      </p:sp>
      <p:sp>
        <p:nvSpPr>
          <p:cNvPr id="8" name="Footer Placeholder 5"/>
          <p:cNvSpPr>
            <a:spLocks noGrp="1"/>
          </p:cNvSpPr>
          <p:nvPr>
            <p:ph type="ftr" sz="quarter" idx="11"/>
          </p:nvPr>
        </p:nvSpPr>
        <p:spPr/>
        <p:txBody>
          <a:bodyPr/>
          <a:lstStyle>
            <a:lvl1pPr marL="0" algn="r" defTabSz="914400" rtl="0" eaLnBrk="1" latinLnBrk="0" hangingPunct="1">
              <a:defRPr lang="en-US" sz="900" kern="120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tr-TR"/>
          </a:p>
        </p:txBody>
      </p:sp>
      <p:sp>
        <p:nvSpPr>
          <p:cNvPr id="9" name="Slide Number Placeholder 6"/>
          <p:cNvSpPr>
            <a:spLocks noGrp="1"/>
          </p:cNvSpPr>
          <p:nvPr>
            <p:ph type="sldNum" sz="quarter" idx="12"/>
          </p:nvPr>
        </p:nvSpPr>
        <p:spPr>
          <a:xfrm>
            <a:off x="7797800" y="6308725"/>
            <a:ext cx="1096963" cy="274638"/>
          </a:xfrm>
        </p:spPr>
        <p:txBody>
          <a:bodyPr/>
          <a:lstStyle>
            <a:lvl1pPr>
              <a:defRPr>
                <a:solidFill>
                  <a:srgbClr val="FFFFFF"/>
                </a:solidFill>
              </a:defRPr>
            </a:lvl1pPr>
          </a:lstStyle>
          <a:p>
            <a:pPr>
              <a:defRPr/>
            </a:pPr>
            <a:fld id="{4220C207-A2F9-44E9-8222-2EDB70F49213}" type="slidenum">
              <a:rPr lang="tr-TR" altLang="tr-TR"/>
              <a:pPr>
                <a:defRPr/>
              </a:pPr>
              <a:t>‹#›</a:t>
            </a:fld>
            <a:endParaRPr lang="tr-TR" altLang="tr-TR"/>
          </a:p>
        </p:txBody>
      </p:sp>
    </p:spTree>
    <p:extLst>
      <p:ext uri="{BB962C8B-B14F-4D97-AF65-F5344CB8AC3E}">
        <p14:creationId xmlns:p14="http://schemas.microsoft.com/office/powerpoint/2010/main" val="80441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1029" name="Title Placeholder 1"/>
          <p:cNvSpPr>
            <a:spLocks noGrp="1"/>
          </p:cNvSpPr>
          <p:nvPr>
            <p:ph type="title"/>
          </p:nvPr>
        </p:nvSpPr>
        <p:spPr bwMode="auto">
          <a:xfrm>
            <a:off x="731838" y="642938"/>
            <a:ext cx="76803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1030" name="Text Placeholder 2"/>
          <p:cNvSpPr>
            <a:spLocks noGrp="1"/>
          </p:cNvSpPr>
          <p:nvPr>
            <p:ph type="body" idx="1"/>
          </p:nvPr>
        </p:nvSpPr>
        <p:spPr bwMode="auto">
          <a:xfrm>
            <a:off x="731838" y="2103438"/>
            <a:ext cx="7680325" cy="393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p:cNvSpPr>
            <a:spLocks noGrp="1"/>
          </p:cNvSpPr>
          <p:nvPr>
            <p:ph type="dt" sz="half" idx="2"/>
          </p:nvPr>
        </p:nvSpPr>
        <p:spPr>
          <a:xfrm>
            <a:off x="234950" y="6308725"/>
            <a:ext cx="2057400" cy="274638"/>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pPr>
              <a:defRPr/>
            </a:pPr>
            <a:fld id="{B718DF39-A03F-4E38-9BE8-2CA20F0D6E23}" type="datetime1">
              <a:rPr lang="tr-TR"/>
              <a:pPr>
                <a:defRPr/>
              </a:pPr>
              <a:t>22.06.2016</a:t>
            </a:fld>
            <a:endParaRPr lang="tr-TR"/>
          </a:p>
        </p:txBody>
      </p:sp>
      <p:sp>
        <p:nvSpPr>
          <p:cNvPr id="5" name="Footer Placeholder 4"/>
          <p:cNvSpPr>
            <a:spLocks noGrp="1"/>
          </p:cNvSpPr>
          <p:nvPr>
            <p:ph type="ftr" sz="quarter" idx="3"/>
          </p:nvPr>
        </p:nvSpPr>
        <p:spPr>
          <a:xfrm>
            <a:off x="2597150" y="6308725"/>
            <a:ext cx="3949700" cy="274638"/>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pPr>
              <a:defRPr/>
            </a:pPr>
            <a:r>
              <a:rPr lang="tr-TR"/>
              <a:t>Mustafa AYDIN</a:t>
            </a:r>
          </a:p>
        </p:txBody>
      </p:sp>
      <p:sp>
        <p:nvSpPr>
          <p:cNvPr id="6" name="Slide Number Placeholder 5"/>
          <p:cNvSpPr>
            <a:spLocks noGrp="1"/>
          </p:cNvSpPr>
          <p:nvPr>
            <p:ph type="sldNum" sz="quarter" idx="4"/>
          </p:nvPr>
        </p:nvSpPr>
        <p:spPr>
          <a:xfrm>
            <a:off x="7823200" y="6308725"/>
            <a:ext cx="1096963" cy="274638"/>
          </a:xfrm>
          <a:prstGeom prst="rect">
            <a:avLst/>
          </a:prstGeom>
        </p:spPr>
        <p:txBody>
          <a:bodyPr vert="horz" wrap="square" lIns="91440" tIns="45720" rIns="91440" bIns="45720" numCol="1" anchor="b" anchorCtr="0" compatLnSpc="1">
            <a:prstTxWarp prst="textNoShape">
              <a:avLst/>
            </a:prstTxWarp>
          </a:bodyPr>
          <a:lstStyle>
            <a:lvl1pPr algn="r">
              <a:defRPr sz="900">
                <a:solidFill>
                  <a:srgbClr val="404040"/>
                </a:solidFill>
              </a:defRPr>
            </a:lvl1pPr>
          </a:lstStyle>
          <a:p>
            <a:pPr>
              <a:defRPr/>
            </a:pPr>
            <a:fld id="{4EB82EC7-8817-4748-A785-45113761853A}"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5787" r:id="rId1"/>
    <p:sldLayoutId id="2147485788" r:id="rId2"/>
    <p:sldLayoutId id="2147485789" r:id="rId3"/>
    <p:sldLayoutId id="2147485790" r:id="rId4"/>
    <p:sldLayoutId id="2147485791" r:id="rId5"/>
    <p:sldLayoutId id="2147485792" r:id="rId6"/>
    <p:sldLayoutId id="2147485793" r:id="rId7"/>
    <p:sldLayoutId id="2147485794" r:id="rId8"/>
    <p:sldLayoutId id="2147485795" r:id="rId9"/>
    <p:sldLayoutId id="2147485796" r:id="rId10"/>
    <p:sldLayoutId id="2147485797" r:id="rId11"/>
  </p:sldLayoutIdLst>
  <p:txStyles>
    <p:titleStyle>
      <a:lvl1pPr algn="l" rtl="0" eaLnBrk="0" fontAlgn="base" hangingPunct="0">
        <a:lnSpc>
          <a:spcPct val="90000"/>
        </a:lnSpc>
        <a:spcBef>
          <a:spcPct val="0"/>
        </a:spcBef>
        <a:spcAft>
          <a:spcPct val="0"/>
        </a:spcAft>
        <a:defRPr lang="en-US" sz="4000" kern="1200" dirty="0">
          <a:solidFill>
            <a:srgbClr val="262626"/>
          </a:solidFill>
          <a:latin typeface="+mj-lt"/>
          <a:ea typeface="+mn-ea"/>
          <a:cs typeface="+mn-cs"/>
        </a:defRPr>
      </a:lvl1pPr>
      <a:lvl2pPr algn="l" rtl="0" eaLnBrk="0" fontAlgn="base" hangingPunct="0">
        <a:lnSpc>
          <a:spcPct val="90000"/>
        </a:lnSpc>
        <a:spcBef>
          <a:spcPct val="0"/>
        </a:spcBef>
        <a:spcAft>
          <a:spcPct val="0"/>
        </a:spcAft>
        <a:defRPr sz="4000">
          <a:solidFill>
            <a:srgbClr val="262626"/>
          </a:solidFill>
          <a:latin typeface="Century Gothic" panose="020B0502020202020204" pitchFamily="34" charset="0"/>
        </a:defRPr>
      </a:lvl2pPr>
      <a:lvl3pPr algn="l" rtl="0" eaLnBrk="0" fontAlgn="base" hangingPunct="0">
        <a:lnSpc>
          <a:spcPct val="90000"/>
        </a:lnSpc>
        <a:spcBef>
          <a:spcPct val="0"/>
        </a:spcBef>
        <a:spcAft>
          <a:spcPct val="0"/>
        </a:spcAft>
        <a:defRPr sz="4000">
          <a:solidFill>
            <a:srgbClr val="262626"/>
          </a:solidFill>
          <a:latin typeface="Century Gothic" panose="020B0502020202020204" pitchFamily="34" charset="0"/>
        </a:defRPr>
      </a:lvl3pPr>
      <a:lvl4pPr algn="l" rtl="0" eaLnBrk="0" fontAlgn="base" hangingPunct="0">
        <a:lnSpc>
          <a:spcPct val="90000"/>
        </a:lnSpc>
        <a:spcBef>
          <a:spcPct val="0"/>
        </a:spcBef>
        <a:spcAft>
          <a:spcPct val="0"/>
        </a:spcAft>
        <a:defRPr sz="4000">
          <a:solidFill>
            <a:srgbClr val="262626"/>
          </a:solidFill>
          <a:latin typeface="Century Gothic" panose="020B0502020202020204" pitchFamily="34" charset="0"/>
        </a:defRPr>
      </a:lvl4pPr>
      <a:lvl5pPr algn="l" rtl="0" eaLnBrk="0" fontAlgn="base" hangingPunct="0">
        <a:lnSpc>
          <a:spcPct val="90000"/>
        </a:lnSpc>
        <a:spcBef>
          <a:spcPct val="0"/>
        </a:spcBef>
        <a:spcAft>
          <a:spcPct val="0"/>
        </a:spcAft>
        <a:defRPr sz="4000">
          <a:solidFill>
            <a:srgbClr val="262626"/>
          </a:solidFill>
          <a:latin typeface="Century Gothic" panose="020B0502020202020204" pitchFamily="34" charset="0"/>
        </a:defRPr>
      </a:lvl5pPr>
      <a:lvl6pPr marL="457200" algn="l" rtl="0" fontAlgn="base">
        <a:lnSpc>
          <a:spcPct val="90000"/>
        </a:lnSpc>
        <a:spcBef>
          <a:spcPct val="0"/>
        </a:spcBef>
        <a:spcAft>
          <a:spcPct val="0"/>
        </a:spcAft>
        <a:defRPr sz="4000">
          <a:solidFill>
            <a:srgbClr val="262626"/>
          </a:solidFill>
          <a:latin typeface="Century Gothic" panose="020B0502020202020204" pitchFamily="34" charset="0"/>
        </a:defRPr>
      </a:lvl6pPr>
      <a:lvl7pPr marL="914400" algn="l" rtl="0" fontAlgn="base">
        <a:lnSpc>
          <a:spcPct val="90000"/>
        </a:lnSpc>
        <a:spcBef>
          <a:spcPct val="0"/>
        </a:spcBef>
        <a:spcAft>
          <a:spcPct val="0"/>
        </a:spcAft>
        <a:defRPr sz="4000">
          <a:solidFill>
            <a:srgbClr val="262626"/>
          </a:solidFill>
          <a:latin typeface="Century Gothic" panose="020B0502020202020204" pitchFamily="34" charset="0"/>
        </a:defRPr>
      </a:lvl7pPr>
      <a:lvl8pPr marL="1371600" algn="l" rtl="0" fontAlgn="base">
        <a:lnSpc>
          <a:spcPct val="90000"/>
        </a:lnSpc>
        <a:spcBef>
          <a:spcPct val="0"/>
        </a:spcBef>
        <a:spcAft>
          <a:spcPct val="0"/>
        </a:spcAft>
        <a:defRPr sz="4000">
          <a:solidFill>
            <a:srgbClr val="262626"/>
          </a:solidFill>
          <a:latin typeface="Century Gothic" panose="020B0502020202020204" pitchFamily="34" charset="0"/>
        </a:defRPr>
      </a:lvl8pPr>
      <a:lvl9pPr marL="1828800" algn="l" rtl="0" fontAlgn="base">
        <a:lnSpc>
          <a:spcPct val="90000"/>
        </a:lnSpc>
        <a:spcBef>
          <a:spcPct val="0"/>
        </a:spcBef>
        <a:spcAft>
          <a:spcPct val="0"/>
        </a:spcAft>
        <a:defRPr sz="4000">
          <a:solidFill>
            <a:srgbClr val="262626"/>
          </a:solidFill>
          <a:latin typeface="Century Gothic" panose="020B0502020202020204" pitchFamily="34" charset="0"/>
        </a:defRPr>
      </a:lvl9pPr>
    </p:titleStyle>
    <p:bodyStyle>
      <a:lvl1pPr marL="182563" indent="-182563" algn="l" rtl="0" eaLnBrk="0" fontAlgn="base" hangingPunct="0">
        <a:spcBef>
          <a:spcPts val="900"/>
        </a:spcBef>
        <a:spcAft>
          <a:spcPct val="0"/>
        </a:spcAft>
        <a:buClr>
          <a:srgbClr val="262626"/>
        </a:buClr>
        <a:buFont typeface="Garamond" panose="02020404030301010803" pitchFamily="18" charset="0"/>
        <a:buChar char="◦"/>
        <a:defRPr kern="1200">
          <a:solidFill>
            <a:schemeClr val="tx1"/>
          </a:solidFill>
          <a:latin typeface="+mn-lt"/>
          <a:ea typeface="+mn-ea"/>
          <a:cs typeface="+mn-cs"/>
        </a:defRPr>
      </a:lvl1pPr>
      <a:lvl2pPr marL="457200" indent="-182563" algn="l" rtl="0" eaLnBrk="0" fontAlgn="base" hangingPunct="0">
        <a:spcBef>
          <a:spcPts val="500"/>
        </a:spcBef>
        <a:spcAft>
          <a:spcPct val="0"/>
        </a:spcAft>
        <a:buClr>
          <a:srgbClr val="262626"/>
        </a:buClr>
        <a:buFont typeface="Garamond" panose="02020404030301010803" pitchFamily="18" charset="0"/>
        <a:buChar char="◦"/>
        <a:defRPr sz="1600" kern="1200">
          <a:solidFill>
            <a:schemeClr val="tx1"/>
          </a:solidFill>
          <a:latin typeface="+mn-lt"/>
          <a:ea typeface="+mn-ea"/>
          <a:cs typeface="+mn-cs"/>
        </a:defRPr>
      </a:lvl2pPr>
      <a:lvl3pPr marL="730250" indent="-182563" algn="l" rtl="0" eaLnBrk="0" fontAlgn="base" hangingPunct="0">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3pPr>
      <a:lvl4pPr marL="1004888" indent="-182563" algn="l" rtl="0" eaLnBrk="0" fontAlgn="base" hangingPunct="0">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4pPr>
      <a:lvl5pPr marL="1279525" indent="-182563" algn="l" rtl="0" eaLnBrk="0" fontAlgn="base" hangingPunct="0">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Başlık Yer Tutucusu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2051" name="Metin Yer Tutucusu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9FC7DED-6881-4492-8CD5-364090EECA9E}" type="datetime1">
              <a:rPr lang="tr-TR"/>
              <a:pPr>
                <a:defRPr/>
              </a:pPr>
              <a:t>22.06.2016</a:t>
            </a:fld>
            <a:endParaRPr lang="tr-T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tr-TR"/>
              <a:t>Mustafa AYDIN</a:t>
            </a: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BC3B4395-A333-4ACC-8DDD-7D8EBB513C9F}"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5768" r:id="rId1"/>
    <p:sldLayoutId id="2147485769" r:id="rId2"/>
    <p:sldLayoutId id="2147485770" r:id="rId3"/>
    <p:sldLayoutId id="2147485771" r:id="rId4"/>
    <p:sldLayoutId id="2147485772" r:id="rId5"/>
    <p:sldLayoutId id="2147485773" r:id="rId6"/>
    <p:sldLayoutId id="2147485774" r:id="rId7"/>
    <p:sldLayoutId id="2147485775" r:id="rId8"/>
    <p:sldLayoutId id="2147485776" r:id="rId9"/>
    <p:sldLayoutId id="2147485777" r:id="rId10"/>
    <p:sldLayoutId id="2147485778"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718DF39-A03F-4E38-9BE8-2CA20F0D6E23}" type="datetime1">
              <a:rPr lang="tr-TR" smtClean="0"/>
              <a:pPr>
                <a:defRPr/>
              </a:pPr>
              <a:t>22.06.2016</a:t>
            </a:fld>
            <a:endParaRPr lang="tr-TR"/>
          </a:p>
        </p:txBody>
      </p:sp>
      <p:sp>
        <p:nvSpPr>
          <p:cNvPr id="5" name="Alt 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tr-TR"/>
              <a:t>Mustafa AYDIN</a:t>
            </a: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EB82EC7-8817-4748-A785-45113761853A}" type="slidenum">
              <a:rPr lang="tr-TR" altLang="tr-TR" smtClean="0"/>
              <a:pPr>
                <a:defRPr/>
              </a:pPr>
              <a:t>‹#›</a:t>
            </a:fld>
            <a:endParaRPr lang="tr-TR" altLang="tr-TR"/>
          </a:p>
        </p:txBody>
      </p:sp>
    </p:spTree>
    <p:extLst>
      <p:ext uri="{BB962C8B-B14F-4D97-AF65-F5344CB8AC3E}">
        <p14:creationId xmlns:p14="http://schemas.microsoft.com/office/powerpoint/2010/main" val="1971070710"/>
      </p:ext>
    </p:extLst>
  </p:cSld>
  <p:clrMap bg1="lt1" tx1="dk1" bg2="lt2" tx2="dk2" accent1="accent1" accent2="accent2" accent3="accent3" accent4="accent4" accent5="accent5" accent6="accent6" hlink="hlink" folHlink="folHlink"/>
  <p:sldLayoutIdLst>
    <p:sldLayoutId id="2147485825" r:id="rId1"/>
    <p:sldLayoutId id="2147485826" r:id="rId2"/>
    <p:sldLayoutId id="2147485827" r:id="rId3"/>
    <p:sldLayoutId id="2147485828" r:id="rId4"/>
    <p:sldLayoutId id="2147485829" r:id="rId5"/>
    <p:sldLayoutId id="2147485830" r:id="rId6"/>
    <p:sldLayoutId id="2147485831" r:id="rId7"/>
    <p:sldLayoutId id="2147485832" r:id="rId8"/>
    <p:sldLayoutId id="2147485833" r:id="rId9"/>
    <p:sldLayoutId id="2147485834" r:id="rId10"/>
    <p:sldLayoutId id="214748583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Başlık Yer Tutucusu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2051" name="Metin Yer Tutucusu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9FC7DED-6881-4492-8CD5-364090EECA9E}" type="datetime1">
              <a:rPr lang="tr-TR">
                <a:solidFill>
                  <a:prstClr val="black">
                    <a:tint val="75000"/>
                  </a:prstClr>
                </a:solidFill>
              </a:rPr>
              <a:pPr>
                <a:defRPr/>
              </a:pPr>
              <a:t>22.06.2016</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tr-TR">
                <a:solidFill>
                  <a:prstClr val="black">
                    <a:tint val="75000"/>
                  </a:prstClr>
                </a:solidFill>
              </a:rPr>
              <a:t>Mustafa AYDIN</a:t>
            </a: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BC3B4395-A333-4ACC-8DDD-7D8EBB513C9F}" type="slidenum">
              <a:rPr lang="tr-TR" altLang="tr-TR"/>
              <a:pPr>
                <a:defRPr/>
              </a:pPr>
              <a:t>‹#›</a:t>
            </a:fld>
            <a:endParaRPr lang="tr-TR" altLang="tr-TR"/>
          </a:p>
        </p:txBody>
      </p:sp>
    </p:spTree>
    <p:extLst>
      <p:ext uri="{BB962C8B-B14F-4D97-AF65-F5344CB8AC3E}">
        <p14:creationId xmlns:p14="http://schemas.microsoft.com/office/powerpoint/2010/main" val="2807291257"/>
      </p:ext>
    </p:extLst>
  </p:cSld>
  <p:clrMap bg1="lt1" tx1="dk1" bg2="lt2" tx2="dk2" accent1="accent1" accent2="accent2" accent3="accent3" accent4="accent4" accent5="accent5" accent6="accent6" hlink="hlink" folHlink="folHlink"/>
  <p:sldLayoutIdLst>
    <p:sldLayoutId id="2147485837" r:id="rId1"/>
    <p:sldLayoutId id="2147485838" r:id="rId2"/>
    <p:sldLayoutId id="2147485839" r:id="rId3"/>
    <p:sldLayoutId id="2147485840" r:id="rId4"/>
    <p:sldLayoutId id="2147485841" r:id="rId5"/>
    <p:sldLayoutId id="2147485842" r:id="rId6"/>
    <p:sldLayoutId id="2147485843" r:id="rId7"/>
    <p:sldLayoutId id="2147485844" r:id="rId8"/>
    <p:sldLayoutId id="2147485845" r:id="rId9"/>
    <p:sldLayoutId id="2147485846" r:id="rId10"/>
    <p:sldLayoutId id="214748584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hyperlink" Target="mailto:bakkal.hakan@gmail.com"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Metin kutusu 1"/>
          <p:cNvSpPr txBox="1">
            <a:spLocks noChangeArrowheads="1"/>
          </p:cNvSpPr>
          <p:nvPr/>
        </p:nvSpPr>
        <p:spPr bwMode="auto">
          <a:xfrm>
            <a:off x="1331640" y="2276872"/>
            <a:ext cx="64087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r>
              <a:rPr lang="tr-TR" altLang="tr-TR" sz="3600" b="1">
                <a:solidFill>
                  <a:srgbClr val="000066"/>
                </a:solidFill>
                <a:latin typeface="Times New Roman" panose="02020603050405020304" pitchFamily="18" charset="0"/>
                <a:cs typeface="Times New Roman" panose="02020603050405020304" pitchFamily="18" charset="0"/>
              </a:rPr>
              <a:t>YALOVA ÜNİVERSİTESİ </a:t>
            </a:r>
            <a:br>
              <a:rPr lang="tr-TR" altLang="tr-TR" sz="3600" b="1">
                <a:solidFill>
                  <a:srgbClr val="000066"/>
                </a:solidFill>
                <a:latin typeface="Times New Roman" panose="02020603050405020304" pitchFamily="18" charset="0"/>
                <a:cs typeface="Times New Roman" panose="02020603050405020304" pitchFamily="18" charset="0"/>
              </a:rPr>
            </a:br>
            <a:r>
              <a:rPr lang="tr-TR" altLang="tr-TR" sz="2700" b="1">
                <a:solidFill>
                  <a:srgbClr val="000066"/>
                </a:solidFill>
                <a:latin typeface="Times New Roman" panose="02020603050405020304" pitchFamily="18" charset="0"/>
                <a:cs typeface="Times New Roman" panose="02020603050405020304" pitchFamily="18" charset="0"/>
              </a:rPr>
              <a:t>STRATEJİ GELİŞTİRME DAİRE BAŞKANLIĞI</a:t>
            </a:r>
            <a:endParaRPr lang="tr-TR" altLang="tr-TR" sz="2700" b="1" i="1">
              <a:solidFill>
                <a:srgbClr val="000066"/>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1259632" y="4164013"/>
            <a:ext cx="6552728" cy="2169825"/>
          </a:xfrm>
          <a:prstGeom prst="rect">
            <a:avLst/>
          </a:prstGeom>
        </p:spPr>
        <p:txBody>
          <a:bodyPr wrap="square">
            <a:spAutoFit/>
          </a:bodyPr>
          <a:lstStyle/>
          <a:p>
            <a:pPr algn="ctr" eaLnBrk="1" hangingPunct="1">
              <a:defRPr/>
            </a:pPr>
            <a:r>
              <a:rPr lang="tr-TR" sz="2700" b="1" dirty="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2017-2019 DÖNEMİ </a:t>
            </a:r>
            <a:r>
              <a:rPr lang="tr-TR" sz="2700" b="1" dirty="0" smtClean="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PERFORMANS PROGRAMI VE BÜTÇE  </a:t>
            </a:r>
            <a:r>
              <a:rPr lang="tr-TR" sz="2700" b="1" dirty="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HAZIRLIK </a:t>
            </a:r>
            <a:r>
              <a:rPr lang="tr-TR" sz="2700" b="1" dirty="0" smtClean="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SÜRECİ</a:t>
            </a:r>
          </a:p>
          <a:p>
            <a:pPr algn="ctr" eaLnBrk="1" hangingPunct="1">
              <a:defRPr/>
            </a:pPr>
            <a:endParaRPr lang="tr-TR" sz="2700" b="1" dirty="0" smtClean="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pPr algn="ctr" eaLnBrk="1" hangingPunct="1">
              <a:defRPr/>
            </a:pPr>
            <a:r>
              <a:rPr lang="tr-TR" sz="2700" b="1" dirty="0" smtClean="0">
                <a:solidFill>
                  <a:srgbClr val="00006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22.06.2016</a:t>
            </a:r>
            <a:r>
              <a:rPr lang="tr-TR" sz="2700" b="1" dirty="0" smtClean="0">
                <a:solidFill>
                  <a:srgbClr val="464646"/>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 </a:t>
            </a:r>
            <a:endParaRPr lang="tr-TR" sz="2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76" y="1008063"/>
            <a:ext cx="9143999" cy="2736304"/>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defRPr/>
            </a:pPr>
            <a:r>
              <a:rPr lang="tr-TR" sz="2400" b="1" dirty="0">
                <a:solidFill>
                  <a:prstClr val="black"/>
                </a:solidFill>
              </a:rPr>
              <a:t>2. AŞAMA : Tüm Birimlerin Performans Bütçe 	  		       Tekliflerini </a:t>
            </a:r>
            <a:r>
              <a:rPr lang="tr-TR" sz="2400" b="1" dirty="0" smtClean="0">
                <a:solidFill>
                  <a:prstClr val="black"/>
                </a:solidFill>
              </a:rPr>
              <a:t>Oluşturması</a:t>
            </a:r>
          </a:p>
          <a:p>
            <a:pPr marL="1371600" lvl="2" indent="-457200">
              <a:buFont typeface="+mj-lt"/>
              <a:buAutoNum type="alphaLcParenR"/>
              <a:defRPr/>
            </a:pPr>
            <a:r>
              <a:rPr lang="tr-TR" sz="2400" b="1" dirty="0" smtClean="0">
                <a:solidFill>
                  <a:prstClr val="black"/>
                </a:solidFill>
              </a:rPr>
              <a:t>Faaliyet Tablolarının Doldurulması </a:t>
            </a:r>
          </a:p>
          <a:p>
            <a:pPr marL="1371600" lvl="2" indent="-457200">
              <a:buFont typeface="+mj-lt"/>
              <a:buAutoNum type="alphaLcParenR"/>
              <a:defRPr/>
            </a:pPr>
            <a:r>
              <a:rPr lang="tr-TR" sz="2400" b="1" dirty="0" smtClean="0">
                <a:solidFill>
                  <a:prstClr val="black"/>
                </a:solidFill>
              </a:rPr>
              <a:t>Bütçe Formlarının; </a:t>
            </a:r>
          </a:p>
          <a:p>
            <a:pPr lvl="2">
              <a:defRPr/>
            </a:pPr>
            <a:r>
              <a:rPr lang="tr-TR" sz="2400" b="1" dirty="0">
                <a:solidFill>
                  <a:prstClr val="black"/>
                </a:solidFill>
              </a:rPr>
              <a:t>	</a:t>
            </a:r>
            <a:r>
              <a:rPr lang="tr-TR" sz="2400" b="1" dirty="0" smtClean="0">
                <a:solidFill>
                  <a:prstClr val="black"/>
                </a:solidFill>
              </a:rPr>
              <a:t>F1 Hizmet Gerekçesi</a:t>
            </a:r>
          </a:p>
          <a:p>
            <a:pPr lvl="2">
              <a:defRPr/>
            </a:pPr>
            <a:r>
              <a:rPr lang="tr-TR" sz="2400" b="1" dirty="0">
                <a:solidFill>
                  <a:prstClr val="black"/>
                </a:solidFill>
              </a:rPr>
              <a:t>	</a:t>
            </a:r>
            <a:r>
              <a:rPr lang="tr-TR" sz="2400" b="1" dirty="0" smtClean="0">
                <a:solidFill>
                  <a:prstClr val="black"/>
                </a:solidFill>
              </a:rPr>
              <a:t>F10 Hizmet Maiyetinin Tespitine İlişkin Bilgi Formu</a:t>
            </a:r>
          </a:p>
          <a:p>
            <a:pPr lvl="2">
              <a:defRPr/>
            </a:pPr>
            <a:r>
              <a:rPr lang="tr-TR" sz="2400" b="1" dirty="0" smtClean="0">
                <a:solidFill>
                  <a:prstClr val="black"/>
                </a:solidFill>
              </a:rPr>
              <a:t>	F13 Gider Bütçe Fişlerinin Doldurulması.</a:t>
            </a:r>
            <a:endParaRPr lang="tr-TR" sz="2400" b="1" dirty="0">
              <a:solidFill>
                <a:prstClr val="black"/>
              </a:solidFill>
            </a:endParaRPr>
          </a:p>
        </p:txBody>
      </p:sp>
      <p:sp>
        <p:nvSpPr>
          <p:cNvPr id="4"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lvl="0" algn="ctr" eaLnBrk="1" hangingPunct="1">
              <a:lnSpc>
                <a:spcPct val="90000"/>
              </a:lnSpc>
              <a:spcAft>
                <a:spcPct val="35000"/>
              </a:spcAft>
            </a:pPr>
            <a:r>
              <a:rPr lang="tr-TR" altLang="tr-TR" sz="2400" b="1" dirty="0">
                <a:solidFill>
                  <a:schemeClr val="bg1"/>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104161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37565791"/>
              </p:ext>
            </p:extLst>
          </p:nvPr>
        </p:nvGraphicFramePr>
        <p:xfrm>
          <a:off x="35495" y="538369"/>
          <a:ext cx="9108503" cy="4034829"/>
        </p:xfrm>
        <a:graphic>
          <a:graphicData uri="http://schemas.openxmlformats.org/drawingml/2006/table">
            <a:tbl>
              <a:tblPr/>
              <a:tblGrid>
                <a:gridCol w="514697"/>
                <a:gridCol w="1573077"/>
                <a:gridCol w="1472338"/>
                <a:gridCol w="1565329"/>
                <a:gridCol w="754250"/>
                <a:gridCol w="754250"/>
                <a:gridCol w="754250"/>
                <a:gridCol w="836908"/>
                <a:gridCol w="883404"/>
              </a:tblGrid>
              <a:tr h="217120">
                <a:tc gridSpan="9">
                  <a:txBody>
                    <a:bodyPr/>
                    <a:lstStyle/>
                    <a:p>
                      <a:pPr algn="ctr" fontAlgn="ctr"/>
                      <a:r>
                        <a:rPr lang="tr-TR" sz="1200" b="1" i="0" u="none" strike="noStrike" dirty="0">
                          <a:solidFill>
                            <a:srgbClr val="FFFFFF"/>
                          </a:solidFill>
                          <a:effectLst/>
                          <a:latin typeface="Times New Roman" panose="02020603050405020304" pitchFamily="18" charset="0"/>
                        </a:rPr>
                        <a:t>2017 YILI PERFORMANS PROGRAMI HAZIRLIK ÇALIŞMASI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7120">
                <a:tc gridSpan="9">
                  <a:txBody>
                    <a:bodyPr/>
                    <a:lstStyle/>
                    <a:p>
                      <a:pPr algn="ctr" fontAlgn="ctr"/>
                      <a:r>
                        <a:rPr lang="tr-TR" sz="1200" b="1" i="0" u="none" strike="noStrike" dirty="0">
                          <a:solidFill>
                            <a:srgbClr val="FFFFFF"/>
                          </a:solidFill>
                          <a:effectLst/>
                          <a:latin typeface="Times New Roman" panose="02020603050405020304" pitchFamily="18" charset="0"/>
                        </a:rPr>
                        <a:t>ARMUTLU MESLEK YÜKSEKOKULU</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7120">
                <a:tc rowSpan="5">
                  <a:txBody>
                    <a:bodyPr/>
                    <a:lstStyle/>
                    <a:p>
                      <a:pPr algn="ctr" fontAlgn="ctr"/>
                      <a:r>
                        <a:rPr lang="tr-TR" sz="1200" b="1" i="0" u="none" strike="noStrike" dirty="0">
                          <a:solidFill>
                            <a:srgbClr val="000000"/>
                          </a:solidFill>
                          <a:effectLst/>
                          <a:latin typeface="Times New Roman" panose="02020603050405020304" pitchFamily="18" charset="0"/>
                        </a:rPr>
                        <a:t>AMAÇ VE HEDEFLERE İLİŞKİN</a:t>
                      </a:r>
                      <a:br>
                        <a:rPr lang="tr-TR" sz="1200" b="1" i="0" u="none" strike="noStrike" dirty="0">
                          <a:solidFill>
                            <a:srgbClr val="000000"/>
                          </a:solidFill>
                          <a:effectLst/>
                          <a:latin typeface="Times New Roman" panose="02020603050405020304" pitchFamily="18" charset="0"/>
                        </a:rPr>
                      </a:br>
                      <a:r>
                        <a:rPr lang="tr-TR" sz="1200" b="1" i="0" u="none" strike="noStrike" dirty="0">
                          <a:solidFill>
                            <a:srgbClr val="000000"/>
                          </a:solidFill>
                          <a:effectLst/>
                          <a:latin typeface="Times New Roman" panose="02020603050405020304" pitchFamily="18" charset="0"/>
                        </a:rPr>
                        <a:t> BİLGİLER</a:t>
                      </a:r>
                    </a:p>
                  </a:txBody>
                  <a:tcPr marL="6691" marR="6691" marT="669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ctr"/>
                      <a:r>
                        <a:rPr lang="tr-TR" sz="1200" b="0" i="0" u="none" strike="noStrike">
                          <a:solidFill>
                            <a:srgbClr val="000000"/>
                          </a:solidFill>
                          <a:effectLst/>
                          <a:latin typeface="Times New Roman" panose="02020603050405020304" pitchFamily="18" charset="0"/>
                        </a:rPr>
                        <a:t>STRATEJİK AMAÇ</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7">
                  <a:txBody>
                    <a:bodyPr/>
                    <a:lstStyle/>
                    <a:p>
                      <a:pPr algn="l" fontAlgn="ctr"/>
                      <a:r>
                        <a:rPr lang="tr-TR" sz="1400" b="0" i="0" u="none" strike="noStrike">
                          <a:solidFill>
                            <a:srgbClr val="000000"/>
                          </a:solidFill>
                          <a:effectLst/>
                          <a:latin typeface="Times New Roman" panose="02020603050405020304" pitchFamily="18" charset="0"/>
                        </a:rPr>
                        <a:t>Bilimsel araştırma alt yapısının fiziki ve beşeri niteliğini artırmak</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7120">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STRATEJİK HEDEF</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7">
                  <a:txBody>
                    <a:bodyPr/>
                    <a:lstStyle/>
                    <a:p>
                      <a:pPr algn="l" fontAlgn="ctr"/>
                      <a:r>
                        <a:rPr lang="tr-TR" sz="1400" b="0" i="0" u="none" strike="noStrike">
                          <a:solidFill>
                            <a:srgbClr val="000000"/>
                          </a:solidFill>
                          <a:effectLst/>
                          <a:latin typeface="Times New Roman" panose="02020603050405020304" pitchFamily="18" charset="0"/>
                        </a:rPr>
                        <a:t>Bilimsel araştırma projelerinin sayısı her yıl %20 oranında arttırılacaktır</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89855">
                <a:tc vMerge="1">
                  <a:txBody>
                    <a:bodyPr/>
                    <a:lstStyle/>
                    <a:p>
                      <a:endParaRPr lang="tr-TR"/>
                    </a:p>
                  </a:txBody>
                  <a:tcPr/>
                </a:tc>
                <a:tc>
                  <a:txBody>
                    <a:bodyPr/>
                    <a:lstStyle/>
                    <a:p>
                      <a:pPr algn="l" fontAlgn="ctr"/>
                      <a:r>
                        <a:rPr lang="tr-TR" sz="1200" b="0" i="0" u="none" strike="noStrike" dirty="0">
                          <a:solidFill>
                            <a:srgbClr val="000000"/>
                          </a:solidFill>
                          <a:effectLst/>
                          <a:latin typeface="Times New Roman" panose="02020603050405020304" pitchFamily="18" charset="0"/>
                        </a:rPr>
                        <a:t>PERFORMANS HEDEFİ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7">
                  <a:txBody>
                    <a:bodyPr/>
                    <a:lstStyle/>
                    <a:p>
                      <a:pPr algn="l" fontAlgn="ctr"/>
                      <a:r>
                        <a:rPr lang="tr-TR" sz="1400" b="0" i="0" u="none" strike="noStrike" dirty="0">
                          <a:solidFill>
                            <a:srgbClr val="000000"/>
                          </a:solidFill>
                          <a:effectLst/>
                          <a:latin typeface="Times New Roman" panose="02020603050405020304" pitchFamily="18" charset="0"/>
                        </a:rPr>
                        <a:t>Bilimsel araştırma projesi sayısı artırılacaktır</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9144">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FAALİYET ADI (11)</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7">
                  <a:txBody>
                    <a:bodyPr/>
                    <a:lstStyle/>
                    <a:p>
                      <a:pPr algn="l" fontAlgn="ctr"/>
                      <a:r>
                        <a:rPr lang="tr-TR" sz="1400" b="0" i="0" u="none" strike="noStrike">
                          <a:solidFill>
                            <a:srgbClr val="000000"/>
                          </a:solidFill>
                          <a:effectLst/>
                          <a:latin typeface="Times New Roman" panose="02020603050405020304" pitchFamily="18" charset="0"/>
                        </a:rPr>
                        <a:t>Bilimsel araştırma faaliyeti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91226">
                <a:tc vMerge="1">
                  <a:txBody>
                    <a:bodyPr/>
                    <a:lstStyle/>
                    <a:p>
                      <a:endParaRPr lang="tr-TR"/>
                    </a:p>
                  </a:txBody>
                  <a:tcPr/>
                </a:tc>
                <a:tc>
                  <a:txBody>
                    <a:bodyPr/>
                    <a:lstStyle/>
                    <a:p>
                      <a:pPr algn="l" fontAlgn="ctr"/>
                      <a:r>
                        <a:rPr lang="tr-TR" sz="1200" b="0" i="0" u="none" strike="noStrike" dirty="0">
                          <a:solidFill>
                            <a:srgbClr val="000000"/>
                          </a:solidFill>
                          <a:effectLst/>
                          <a:latin typeface="Times New Roman" panose="02020603050405020304" pitchFamily="18" charset="0"/>
                        </a:rPr>
                        <a:t>FAALİYET AÇIKLAMASI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7">
                  <a:txBody>
                    <a:bodyPr/>
                    <a:lstStyle/>
                    <a:p>
                      <a:pPr algn="l" fontAlgn="ct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Üniversitemiz bünyesinde destek </a:t>
                      </a:r>
                      <a:r>
                        <a:rPr lang="tr-TR" sz="1400" b="0" i="0" u="none" strike="noStrike" dirty="0" smtClean="0">
                          <a:solidFill>
                            <a:srgbClr val="000000"/>
                          </a:solidFill>
                          <a:effectLst/>
                          <a:latin typeface="Times New Roman" panose="02020603050405020304" pitchFamily="18" charset="0"/>
                        </a:rPr>
                        <a:t>başvurusunda </a:t>
                      </a:r>
                      <a:r>
                        <a:rPr lang="tr-TR" sz="1400" b="0" i="0" u="none" strike="noStrike" dirty="0">
                          <a:solidFill>
                            <a:srgbClr val="000000"/>
                          </a:solidFill>
                          <a:effectLst/>
                          <a:latin typeface="Times New Roman" panose="02020603050405020304" pitchFamily="18" charset="0"/>
                        </a:rPr>
                        <a:t>bulunan araştırmacı sayısının artırılması</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64133">
                <a:tc rowSpan="2">
                  <a:txBody>
                    <a:bodyPr/>
                    <a:lstStyle/>
                    <a:p>
                      <a:pPr algn="ctr" fontAlgn="ctr"/>
                      <a:r>
                        <a:rPr lang="tr-TR" sz="1200" b="1" i="0" u="none" strike="noStrike">
                          <a:solidFill>
                            <a:srgbClr val="000000"/>
                          </a:solidFill>
                          <a:effectLst/>
                          <a:latin typeface="Times New Roman" panose="02020603050405020304" pitchFamily="18" charset="0"/>
                        </a:rPr>
                        <a:t>PERFORMANS GÖSTERGELERİ</a:t>
                      </a:r>
                    </a:p>
                  </a:txBody>
                  <a:tcPr marL="6691" marR="6691" marT="669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79646"/>
                    </a:solidFill>
                  </a:tcPr>
                </a:tc>
                <a:tc gridSpan="2">
                  <a:txBody>
                    <a:bodyPr/>
                    <a:lstStyle/>
                    <a:p>
                      <a:pPr algn="ctr" fontAlgn="ctr"/>
                      <a:r>
                        <a:rPr lang="tr-TR" sz="1400" b="1" i="0" u="none" strike="noStrike">
                          <a:solidFill>
                            <a:srgbClr val="000000"/>
                          </a:solidFill>
                          <a:effectLst/>
                          <a:latin typeface="Times New Roman" panose="02020603050405020304" pitchFamily="18" charset="0"/>
                        </a:rPr>
                        <a:t>GÖSTERGE ADI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GÖSTERGE AÇIKLAMASI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400" b="1" i="0" u="none" strike="noStrike">
                          <a:solidFill>
                            <a:srgbClr val="000000"/>
                          </a:solidFill>
                          <a:effectLst/>
                          <a:latin typeface="Times New Roman" panose="02020603050405020304" pitchFamily="18" charset="0"/>
                        </a:rPr>
                        <a:t>ÖLÇÜ BİRİMİ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400" b="1" i="0" u="none" strike="noStrike">
                          <a:solidFill>
                            <a:srgbClr val="000000"/>
                          </a:solidFill>
                          <a:effectLst/>
                          <a:latin typeface="Times New Roman" panose="02020603050405020304" pitchFamily="18" charset="0"/>
                        </a:rPr>
                        <a:t>MEVCUT</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400" b="1" i="0" u="none" strike="noStrike">
                          <a:solidFill>
                            <a:srgbClr val="000000"/>
                          </a:solidFill>
                          <a:effectLst/>
                          <a:latin typeface="Times New Roman" panose="02020603050405020304" pitchFamily="18" charset="0"/>
                        </a:rPr>
                        <a:t>2016 YIL SONU HEDEFİ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400" b="1" i="0" u="none" strike="noStrike">
                          <a:solidFill>
                            <a:srgbClr val="000000"/>
                          </a:solidFill>
                          <a:effectLst/>
                          <a:latin typeface="Times New Roman" panose="02020603050405020304" pitchFamily="18" charset="0"/>
                        </a:rPr>
                        <a:t>2016 YIL SONU TAHMİNİ</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400" b="1" i="0" u="none" strike="noStrike" dirty="0">
                          <a:solidFill>
                            <a:srgbClr val="000000"/>
                          </a:solidFill>
                          <a:effectLst/>
                          <a:latin typeface="Times New Roman" panose="02020603050405020304" pitchFamily="18" charset="0"/>
                        </a:rPr>
                        <a:t>2017 HEDEFİ                    (Birimlerce Doldurulacaktır.)</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581281">
                <a:tc vMerge="1">
                  <a:txBody>
                    <a:bodyPr/>
                    <a:lstStyle/>
                    <a:p>
                      <a:endParaRPr lang="tr-TR"/>
                    </a:p>
                  </a:txBody>
                  <a:tcPr/>
                </a:tc>
                <a:tc gridSpan="2">
                  <a:txBody>
                    <a:bodyPr/>
                    <a:lstStyle/>
                    <a:p>
                      <a:pPr algn="l" fontAlgn="ctr"/>
                      <a:r>
                        <a:rPr lang="tr-TR" sz="1400" b="0" i="0" u="none" strike="noStrike" dirty="0">
                          <a:solidFill>
                            <a:srgbClr val="000000"/>
                          </a:solidFill>
                          <a:effectLst/>
                          <a:latin typeface="Cambria" panose="02040503050406030204" pitchFamily="18" charset="0"/>
                        </a:rPr>
                        <a:t>Bilimsel Araştırma Projesi Destek Başvurusunda bulunan araştırmacı sayısı</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Times New Roman" panose="02020603050405020304" pitchFamily="18" charset="0"/>
                        </a:rPr>
                        <a:t>Adet</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tr-TR" sz="1400" b="0" i="0" u="none" strike="noStrike" dirty="0">
                          <a:solidFill>
                            <a:srgbClr val="000000"/>
                          </a:solidFill>
                          <a:effectLst/>
                          <a:latin typeface="Times New Roman" panose="02020603050405020304" pitchFamily="18" charset="0"/>
                        </a:rPr>
                        <a:t>Stratejik Yönetim Sisteminde yer almaktadır.</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a:solidFill>
                            <a:srgbClr val="000000"/>
                          </a:solidFill>
                          <a:effectLst/>
                          <a:latin typeface="Times New Roman" panose="02020603050405020304" pitchFamily="18" charset="0"/>
                        </a:rPr>
                        <a:t> </a:t>
                      </a:r>
                    </a:p>
                  </a:txBody>
                  <a:tcPr marL="6691" marR="6691" marT="66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301693397"/>
              </p:ext>
            </p:extLst>
          </p:nvPr>
        </p:nvGraphicFramePr>
        <p:xfrm>
          <a:off x="35496" y="4478056"/>
          <a:ext cx="9108502" cy="2335320"/>
        </p:xfrm>
        <a:graphic>
          <a:graphicData uri="http://schemas.openxmlformats.org/drawingml/2006/table">
            <a:tbl>
              <a:tblPr/>
              <a:tblGrid>
                <a:gridCol w="210541"/>
                <a:gridCol w="1752750"/>
                <a:gridCol w="1500102"/>
                <a:gridCol w="1594843"/>
                <a:gridCol w="2297522"/>
                <a:gridCol w="213171"/>
                <a:gridCol w="213171"/>
                <a:gridCol w="213171"/>
                <a:gridCol w="213171"/>
                <a:gridCol w="900060"/>
              </a:tblGrid>
              <a:tr h="275438">
                <a:tc rowSpan="3" gridSpan="2">
                  <a:txBody>
                    <a:bodyPr/>
                    <a:lstStyle/>
                    <a:p>
                      <a:pPr algn="ctr" fontAlgn="ctr"/>
                      <a:r>
                        <a:rPr lang="tr-TR" sz="1200" b="1" i="0" u="none" strike="noStrike" dirty="0">
                          <a:solidFill>
                            <a:srgbClr val="000000"/>
                          </a:solidFill>
                          <a:effectLst/>
                          <a:latin typeface="Times New Roman" panose="02020603050405020304" pitchFamily="18" charset="0"/>
                        </a:rPr>
                        <a:t>YAPILACAK İŞİN ADI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hMerge="1">
                  <a:txBody>
                    <a:bodyPr/>
                    <a:lstStyle/>
                    <a:p>
                      <a:endParaRPr lang="tr-TR"/>
                    </a:p>
                  </a:txBody>
                  <a:tcPr/>
                </a:tc>
                <a:tc rowSpan="3">
                  <a:txBody>
                    <a:bodyPr/>
                    <a:lstStyle/>
                    <a:p>
                      <a:pPr algn="ctr" fontAlgn="ctr"/>
                      <a:r>
                        <a:rPr lang="tr-TR" sz="1200" b="1" i="0" u="none" strike="noStrike" dirty="0">
                          <a:solidFill>
                            <a:srgbClr val="000000"/>
                          </a:solidFill>
                          <a:effectLst/>
                          <a:latin typeface="Times New Roman" panose="02020603050405020304" pitchFamily="18" charset="0"/>
                        </a:rPr>
                        <a:t>TARİH ARALIĞI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200" b="1" i="0" u="none" strike="noStrike" dirty="0">
                          <a:solidFill>
                            <a:srgbClr val="000000"/>
                          </a:solidFill>
                          <a:effectLst/>
                          <a:latin typeface="Times New Roman" panose="02020603050405020304" pitchFamily="18" charset="0"/>
                        </a:rPr>
                        <a:t>HİZMETTEN YARARLANACAK BİRİMLER</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200" b="1" i="0" u="none" strike="noStrike">
                          <a:solidFill>
                            <a:srgbClr val="000000"/>
                          </a:solidFill>
                          <a:effectLst/>
                          <a:latin typeface="Times New Roman" panose="02020603050405020304" pitchFamily="18" charset="0"/>
                        </a:rPr>
                        <a:t>İŞE İLİŞKİN AÇIKLAMALAR</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gridSpan="5">
                  <a:txBody>
                    <a:bodyPr/>
                    <a:lstStyle/>
                    <a:p>
                      <a:pPr algn="ctr" fontAlgn="ctr"/>
                      <a:r>
                        <a:rPr lang="tr-TR" sz="1200" b="1" i="0" u="none" strike="noStrike" dirty="0">
                          <a:solidFill>
                            <a:srgbClr val="000000"/>
                          </a:solidFill>
                          <a:effectLst/>
                          <a:latin typeface="Times New Roman" panose="02020603050405020304" pitchFamily="18" charset="0"/>
                        </a:rPr>
                        <a:t>KAYNAK İHTİYACI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58069">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200" b="1" i="0" u="none" strike="noStrike">
                          <a:solidFill>
                            <a:srgbClr val="000000"/>
                          </a:solidFill>
                          <a:effectLst/>
                          <a:latin typeface="Times New Roman" panose="02020603050405020304" pitchFamily="18" charset="0"/>
                        </a:rPr>
                        <a:t>EKONOMİK KODU</a:t>
                      </a:r>
                      <a:br>
                        <a:rPr lang="tr-TR" sz="1200" b="1" i="0" u="none" strike="noStrike">
                          <a:solidFill>
                            <a:srgbClr val="000000"/>
                          </a:solidFill>
                          <a:effectLst/>
                          <a:latin typeface="Times New Roman" panose="02020603050405020304" pitchFamily="18" charset="0"/>
                        </a:rPr>
                      </a:br>
                      <a:r>
                        <a:rPr lang="tr-TR" sz="1200" b="1" i="0" u="none" strike="noStrike">
                          <a:solidFill>
                            <a:srgbClr val="000000"/>
                          </a:solidFill>
                          <a:effectLst/>
                          <a:latin typeface="Times New Roman" panose="02020603050405020304" pitchFamily="18" charset="0"/>
                        </a:rPr>
                        <a:t>(4. DÜZEY)</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1200" b="1" i="0" u="none" strike="noStrike">
                          <a:solidFill>
                            <a:srgbClr val="000000"/>
                          </a:solidFill>
                          <a:effectLst/>
                          <a:latin typeface="Times New Roman" panose="02020603050405020304" pitchFamily="18" charset="0"/>
                        </a:rPr>
                        <a:t>ÖDENEK TALEBİ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5263">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200" b="1" i="0" u="none" strike="noStrike">
                          <a:solidFill>
                            <a:srgbClr val="000000"/>
                          </a:solidFill>
                          <a:effectLst/>
                          <a:latin typeface="Times New Roman" panose="02020603050405020304" pitchFamily="18" charset="0"/>
                        </a:rPr>
                        <a:t>II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200" b="1" i="0" u="none" strike="noStrike">
                          <a:solidFill>
                            <a:srgbClr val="000000"/>
                          </a:solidFill>
                          <a:effectLst/>
                          <a:latin typeface="Times New Roman" panose="02020603050405020304" pitchFamily="18" charset="0"/>
                        </a:rPr>
                        <a:t>III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200" b="1" i="0" u="none" strike="noStrike">
                          <a:solidFill>
                            <a:srgbClr val="000000"/>
                          </a:solidFill>
                          <a:effectLst/>
                          <a:latin typeface="Times New Roman" panose="02020603050405020304" pitchFamily="18" charset="0"/>
                        </a:rPr>
                        <a:t>IV</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r>
              <a:tr h="172149">
                <a:tc rowSpan="5">
                  <a:txBody>
                    <a:bodyPr/>
                    <a:lstStyle/>
                    <a:p>
                      <a:pPr algn="ctr" fontAlgn="ctr"/>
                      <a:r>
                        <a:rPr lang="tr-TR" sz="700" b="1" i="0" u="none" strike="noStrike">
                          <a:solidFill>
                            <a:srgbClr val="000000"/>
                          </a:solidFill>
                          <a:effectLst/>
                          <a:latin typeface="Times New Roman" panose="02020603050405020304" pitchFamily="18" charset="0"/>
                        </a:rPr>
                        <a:t>1</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5">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14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14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14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66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200" b="1" i="0" u="none" strike="noStrike" dirty="0">
                          <a:solidFill>
                            <a:srgbClr val="000000"/>
                          </a:solidFill>
                          <a:effectLst/>
                          <a:latin typeface="Times New Roman" panose="02020603050405020304" pitchFamily="18" charset="0"/>
                        </a:rPr>
                        <a:t>TOPLAM PROJE MALİYETİ</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0" i="0" u="none" strike="noStrike" dirty="0">
                          <a:solidFill>
                            <a:srgbClr val="000000"/>
                          </a:solidFill>
                          <a:effectLst/>
                          <a:latin typeface="Times New Roman" panose="02020603050405020304" pitchFamily="18" charset="0"/>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sp>
        <p:nvSpPr>
          <p:cNvPr id="6" name="Dikdörtgen 5"/>
          <p:cNvSpPr/>
          <p:nvPr/>
        </p:nvSpPr>
        <p:spPr>
          <a:xfrm>
            <a:off x="-2" y="-24919"/>
            <a:ext cx="9144000" cy="625475"/>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tr-TR" sz="2400" b="1" dirty="0"/>
              <a:t>FAALİYET TABLOLARININ DOLDURULMASI</a:t>
            </a:r>
          </a:p>
        </p:txBody>
      </p:sp>
      <p:pic>
        <p:nvPicPr>
          <p:cNvPr id="8" name="Resim 7"/>
          <p:cNvPicPr>
            <a:picLocks noChangeAspect="1"/>
          </p:cNvPicPr>
          <p:nvPr/>
        </p:nvPicPr>
        <p:blipFill>
          <a:blip r:embed="rId2"/>
          <a:stretch>
            <a:fillRect/>
          </a:stretch>
        </p:blipFill>
        <p:spPr>
          <a:xfrm>
            <a:off x="35495" y="6611201"/>
            <a:ext cx="9158113" cy="323823"/>
          </a:xfrm>
          <a:prstGeom prst="rect">
            <a:avLst/>
          </a:prstGeom>
        </p:spPr>
      </p:pic>
    </p:spTree>
    <p:extLst>
      <p:ext uri="{BB962C8B-B14F-4D97-AF65-F5344CB8AC3E}">
        <p14:creationId xmlns:p14="http://schemas.microsoft.com/office/powerpoint/2010/main" val="344796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59811384"/>
              </p:ext>
            </p:extLst>
          </p:nvPr>
        </p:nvGraphicFramePr>
        <p:xfrm>
          <a:off x="107504" y="260648"/>
          <a:ext cx="9036496" cy="3782524"/>
        </p:xfrm>
        <a:graphic>
          <a:graphicData uri="http://schemas.openxmlformats.org/drawingml/2006/table">
            <a:tbl>
              <a:tblPr/>
              <a:tblGrid>
                <a:gridCol w="521619"/>
                <a:gridCol w="1491389"/>
                <a:gridCol w="7023488"/>
              </a:tblGrid>
              <a:tr h="198878">
                <a:tc gridSpan="3">
                  <a:txBody>
                    <a:bodyPr/>
                    <a:lstStyle/>
                    <a:p>
                      <a:pPr algn="ctr" fontAlgn="ctr"/>
                      <a:r>
                        <a:rPr lang="tr-TR" sz="1200" b="1" i="0" u="none" strike="noStrike" dirty="0">
                          <a:solidFill>
                            <a:srgbClr val="FFFFFF"/>
                          </a:solidFill>
                          <a:effectLst/>
                          <a:latin typeface="Times New Roman" panose="02020603050405020304" pitchFamily="18" charset="0"/>
                        </a:rPr>
                        <a:t>2017 YILI PERFORMANS PROGRAMI HAZIRLIK ÇALIŞMASI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tr-TR"/>
                    </a:p>
                  </a:txBody>
                  <a:tcPr/>
                </a:tc>
                <a:tc hMerge="1">
                  <a:txBody>
                    <a:bodyPr/>
                    <a:lstStyle/>
                    <a:p>
                      <a:endParaRPr lang="tr-TR"/>
                    </a:p>
                  </a:txBody>
                  <a:tcPr/>
                </a:tc>
              </a:tr>
              <a:tr h="198878">
                <a:tc gridSpan="3">
                  <a:txBody>
                    <a:bodyPr/>
                    <a:lstStyle/>
                    <a:p>
                      <a:pPr algn="ctr" fontAlgn="ctr"/>
                      <a:r>
                        <a:rPr lang="tr-TR" sz="1200" b="1" i="0" u="none" strike="noStrike">
                          <a:solidFill>
                            <a:srgbClr val="FFFFFF"/>
                          </a:solidFill>
                          <a:effectLst/>
                          <a:latin typeface="Times New Roman" panose="02020603050405020304" pitchFamily="18" charset="0"/>
                        </a:rPr>
                        <a:t>İDARİ VE MALİ İŞLER DAİRE BAŞKANLIĞI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tr-TR"/>
                    </a:p>
                  </a:txBody>
                  <a:tcPr/>
                </a:tc>
                <a:tc hMerge="1">
                  <a:txBody>
                    <a:bodyPr/>
                    <a:lstStyle/>
                    <a:p>
                      <a:endParaRPr lang="tr-TR"/>
                    </a:p>
                  </a:txBody>
                  <a:tcPr/>
                </a:tc>
              </a:tr>
              <a:tr h="198878">
                <a:tc rowSpan="5">
                  <a:txBody>
                    <a:bodyPr/>
                    <a:lstStyle/>
                    <a:p>
                      <a:pPr algn="ctr" fontAlgn="ctr"/>
                      <a:r>
                        <a:rPr lang="tr-TR" sz="1200" b="1" i="0" u="none" strike="noStrike">
                          <a:solidFill>
                            <a:srgbClr val="000000"/>
                          </a:solidFill>
                          <a:effectLst/>
                          <a:latin typeface="Times New Roman" panose="02020603050405020304" pitchFamily="18" charset="0"/>
                        </a:rPr>
                        <a:t>AMAÇ VE HEDEFLERE İLİŞKİN</a:t>
                      </a:r>
                      <a:br>
                        <a:rPr lang="tr-TR" sz="1200" b="1" i="0" u="none" strike="noStrike">
                          <a:solidFill>
                            <a:srgbClr val="000000"/>
                          </a:solidFill>
                          <a:effectLst/>
                          <a:latin typeface="Times New Roman" panose="02020603050405020304" pitchFamily="18" charset="0"/>
                        </a:rPr>
                      </a:br>
                      <a:r>
                        <a:rPr lang="tr-TR" sz="1200" b="1" i="0" u="none" strike="noStrike">
                          <a:solidFill>
                            <a:srgbClr val="000000"/>
                          </a:solidFill>
                          <a:effectLst/>
                          <a:latin typeface="Times New Roman" panose="02020603050405020304" pitchFamily="18" charset="0"/>
                        </a:rPr>
                        <a:t> BİLGİLER</a:t>
                      </a:r>
                    </a:p>
                  </a:txBody>
                  <a:tcPr marL="6415" marR="6415" marT="641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DB4E2"/>
                    </a:solidFill>
                  </a:tcPr>
                </a:tc>
                <a:tc>
                  <a:txBody>
                    <a:bodyPr/>
                    <a:lstStyle/>
                    <a:p>
                      <a:pPr algn="l" fontAlgn="ctr"/>
                      <a:r>
                        <a:rPr lang="tr-TR" sz="1200" b="0" i="0" u="none" strike="noStrike">
                          <a:solidFill>
                            <a:srgbClr val="000000"/>
                          </a:solidFill>
                          <a:effectLst/>
                          <a:latin typeface="Times New Roman" panose="02020603050405020304" pitchFamily="18" charset="0"/>
                        </a:rPr>
                        <a:t>STRATEJİK AMAÇ</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tr-TR" sz="1200" b="0" i="0" u="none" strike="noStrike">
                          <a:solidFill>
                            <a:srgbClr val="000000"/>
                          </a:solidFill>
                          <a:effectLst/>
                          <a:latin typeface="Times New Roman" panose="02020603050405020304" pitchFamily="18" charset="0"/>
                        </a:rPr>
                        <a:t>Üniversitemizin ulusal ve uluslararası kurumsal imajını ve marka değerini oluşturmak</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878">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STRATEJİK HEDEF</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tr-TR" sz="1200" b="0" i="0" u="none" strike="noStrike">
                          <a:solidFill>
                            <a:srgbClr val="000000"/>
                          </a:solidFill>
                          <a:effectLst/>
                          <a:latin typeface="Times New Roman" panose="02020603050405020304" pitchFamily="18" charset="0"/>
                        </a:rPr>
                        <a:t>Kurumsal gelişimi desteklemek ve hızlandırmak amacıyla kalite geliştirme stratejileri ve yönetim sistemleri oluşturulacaktır</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878">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PERFORMANS HEDEFİ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tr-TR" sz="1200" b="0" i="0" u="none" strike="noStrike">
                          <a:solidFill>
                            <a:srgbClr val="000000"/>
                          </a:solidFill>
                          <a:effectLst/>
                          <a:latin typeface="Times New Roman" panose="02020603050405020304" pitchFamily="18" charset="0"/>
                        </a:rPr>
                        <a:t>Akademik ve idari hizmetler etkin bir şekilde yürütülecektir.</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525">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FAALİYET ADI (31)</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tr-TR" sz="1200" b="0" i="0" u="none" strike="noStrike">
                          <a:solidFill>
                            <a:srgbClr val="000000"/>
                          </a:solidFill>
                          <a:effectLst/>
                          <a:latin typeface="Times New Roman" panose="02020603050405020304" pitchFamily="18" charset="0"/>
                        </a:rPr>
                        <a:t>Akademik ve idari hizmetlerin yürütülmesi ve geliştirilmesi faaliyeti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l" fontAlgn="ctr"/>
                      <a:r>
                        <a:rPr lang="tr-TR" sz="1200" b="0" i="0" u="none" strike="noStrike" dirty="0">
                          <a:solidFill>
                            <a:srgbClr val="000000"/>
                          </a:solidFill>
                          <a:effectLst/>
                          <a:latin typeface="Times New Roman" panose="02020603050405020304" pitchFamily="18" charset="0"/>
                        </a:rPr>
                        <a:t>FAALİYET AÇIKLAMASI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tr-TR" sz="1400" b="0" i="0" u="none" strike="noStrike" dirty="0">
                          <a:solidFill>
                            <a:srgbClr val="000000"/>
                          </a:solidFill>
                          <a:effectLst/>
                          <a:latin typeface="Times New Roman" panose="02020603050405020304" pitchFamily="18" charset="0"/>
                        </a:rPr>
                        <a:t>Akademik ve idari personelin ihtiyaç duyulan makine </a:t>
                      </a:r>
                      <a:r>
                        <a:rPr lang="tr-TR" sz="1400" b="0" i="0" u="none" strike="noStrike" dirty="0" err="1">
                          <a:solidFill>
                            <a:srgbClr val="000000"/>
                          </a:solidFill>
                          <a:effectLst/>
                          <a:latin typeface="Times New Roman" panose="02020603050405020304" pitchFamily="18" charset="0"/>
                        </a:rPr>
                        <a:t>techizat</a:t>
                      </a:r>
                      <a:r>
                        <a:rPr lang="tr-TR" sz="1400" b="0" i="0" u="none" strike="noStrike" dirty="0">
                          <a:solidFill>
                            <a:srgbClr val="000000"/>
                          </a:solidFill>
                          <a:effectLst/>
                          <a:latin typeface="Times New Roman" panose="02020603050405020304" pitchFamily="18" charset="0"/>
                        </a:rPr>
                        <a:t>, tefrişat ve büro malzemesi alımları yapılacaktır.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Makine, </a:t>
                      </a:r>
                      <a:r>
                        <a:rPr lang="tr-TR" sz="1400" b="0" i="0" u="none" strike="noStrike" dirty="0" smtClean="0">
                          <a:solidFill>
                            <a:srgbClr val="000000"/>
                          </a:solidFill>
                          <a:effectLst/>
                          <a:latin typeface="Times New Roman" panose="02020603050405020304" pitchFamily="18" charset="0"/>
                        </a:rPr>
                        <a:t>teçhizat </a:t>
                      </a:r>
                      <a:r>
                        <a:rPr lang="tr-TR" sz="1400" b="0" i="0" u="none" strike="noStrike" dirty="0">
                          <a:solidFill>
                            <a:srgbClr val="000000"/>
                          </a:solidFill>
                          <a:effectLst/>
                          <a:latin typeface="Times New Roman" panose="02020603050405020304" pitchFamily="18" charset="0"/>
                        </a:rPr>
                        <a:t>ve tefrişatın bakım onarımları yapılacaktır.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Personelin bilgisayar ihtiyaçları temin edilecektir.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Akademik ve idari hizmetlerin sürdürülmesinde gerek duyulan kırtasiye ihtiyaçları karşılanacaktır.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Stratejik plan, performans programı, bütçe hazırlama ve uygulama, iç kontrol ve muhasebe hizmetlerinin yürütülmesi ve uygulama raporlarının kamu oyuna duyurulması sağlanacaktır.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Hukuk hizmetlerinin yürütülmesi sağlanacaktır.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İdari hizmetleri yürütülmesi amacıyla ortaya çıkan </a:t>
                      </a:r>
                      <a:r>
                        <a:rPr lang="tr-TR" sz="1400" b="0" i="0" u="none" strike="noStrike" dirty="0" err="1">
                          <a:solidFill>
                            <a:srgbClr val="000000"/>
                          </a:solidFill>
                          <a:effectLst/>
                          <a:latin typeface="Times New Roman" panose="02020603050405020304" pitchFamily="18" charset="0"/>
                        </a:rPr>
                        <a:t>görevledirme</a:t>
                      </a:r>
                      <a:r>
                        <a:rPr lang="tr-TR" sz="1400" b="0" i="0" u="none" strike="noStrike" dirty="0">
                          <a:solidFill>
                            <a:srgbClr val="000000"/>
                          </a:solidFill>
                          <a:effectLst/>
                          <a:latin typeface="Times New Roman" panose="02020603050405020304" pitchFamily="18" charset="0"/>
                        </a:rPr>
                        <a:t> giderleri karşılanacaktır</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565637017"/>
              </p:ext>
            </p:extLst>
          </p:nvPr>
        </p:nvGraphicFramePr>
        <p:xfrm>
          <a:off x="121421" y="4036705"/>
          <a:ext cx="9022580" cy="1446880"/>
        </p:xfrm>
        <a:graphic>
          <a:graphicData uri="http://schemas.openxmlformats.org/drawingml/2006/table">
            <a:tbl>
              <a:tblPr/>
              <a:tblGrid>
                <a:gridCol w="520533"/>
                <a:gridCol w="2881262"/>
                <a:gridCol w="1004409"/>
                <a:gridCol w="1561600"/>
                <a:gridCol w="713596"/>
                <a:gridCol w="713596"/>
                <a:gridCol w="791797"/>
                <a:gridCol w="835787"/>
              </a:tblGrid>
              <a:tr h="436249">
                <a:tc rowSpan="2">
                  <a:txBody>
                    <a:bodyPr/>
                    <a:lstStyle/>
                    <a:p>
                      <a:pPr algn="ctr" fontAlgn="ctr"/>
                      <a:r>
                        <a:rPr lang="tr-TR" sz="1200" b="1" i="0" u="none" strike="noStrike">
                          <a:solidFill>
                            <a:srgbClr val="000000"/>
                          </a:solidFill>
                          <a:effectLst/>
                          <a:latin typeface="Times New Roman" panose="02020603050405020304" pitchFamily="18" charset="0"/>
                        </a:rPr>
                        <a:t>PERFORMANS GÖSTERGELERİ</a:t>
                      </a:r>
                    </a:p>
                  </a:txBody>
                  <a:tcPr marL="6415" marR="6415" marT="641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ctr" fontAlgn="ctr"/>
                      <a:r>
                        <a:rPr lang="tr-TR" sz="1200" b="1" i="0" u="none" strike="noStrike">
                          <a:solidFill>
                            <a:srgbClr val="000000"/>
                          </a:solidFill>
                          <a:effectLst/>
                          <a:latin typeface="Times New Roman" panose="02020603050405020304" pitchFamily="18" charset="0"/>
                        </a:rPr>
                        <a:t>GÖSTERGE ADI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GÖSTERGE AÇIKLAMASI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ÖLÇÜ BİRİMİ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MEVCUT</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2016 YIL SONU HEDEFİ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2016 YIL SONU TAHMİNİ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tr-TR" sz="1200" b="1" i="0" u="none" strike="noStrike">
                          <a:solidFill>
                            <a:srgbClr val="000000"/>
                          </a:solidFill>
                          <a:effectLst/>
                          <a:latin typeface="Times New Roman" panose="02020603050405020304" pitchFamily="18" charset="0"/>
                        </a:rPr>
                        <a:t>2017 HEDEFİ (Birimlerce Doldurulacaktır.)</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526065">
                <a:tc vMerge="1">
                  <a:txBody>
                    <a:bodyPr/>
                    <a:lstStyle/>
                    <a:p>
                      <a:endParaRPr lang="tr-TR"/>
                    </a:p>
                  </a:txBody>
                  <a:tcPr/>
                </a:tc>
                <a:tc>
                  <a:txBody>
                    <a:bodyPr/>
                    <a:lstStyle/>
                    <a:p>
                      <a:pPr algn="l" fontAlgn="ctr"/>
                      <a:r>
                        <a:rPr lang="tr-TR" sz="1200" b="0" i="0" u="none" strike="noStrike">
                          <a:solidFill>
                            <a:srgbClr val="000000"/>
                          </a:solidFill>
                          <a:effectLst/>
                          <a:latin typeface="Cambria" panose="02040503050406030204" pitchFamily="18" charset="0"/>
                        </a:rPr>
                        <a:t>Taşıt başına düşen yakıt maliyeti</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panose="02020603050405020304" pitchFamily="18" charset="0"/>
                        </a:rPr>
                        <a:t> </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TL</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tr-TR" sz="1200" b="0" i="0" u="none" strike="noStrike">
                          <a:solidFill>
                            <a:srgbClr val="000000"/>
                          </a:solidFill>
                          <a:effectLst/>
                          <a:latin typeface="Times New Roman" panose="02020603050405020304" pitchFamily="18" charset="0"/>
                        </a:rPr>
                        <a:t>Stratejik Yönetim Sisteminde yer almaktadır.</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1200" b="0" i="0" u="none" strike="noStrike" dirty="0">
                          <a:solidFill>
                            <a:srgbClr val="000000"/>
                          </a:solidFill>
                          <a:effectLst/>
                          <a:latin typeface="Times New Roman" panose="02020603050405020304" pitchFamily="18" charset="0"/>
                        </a:rPr>
                        <a:t> </a:t>
                      </a:r>
                    </a:p>
                  </a:txBody>
                  <a:tcPr marL="6415" marR="6415" marT="6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8443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311154749"/>
              </p:ext>
            </p:extLst>
          </p:nvPr>
        </p:nvGraphicFramePr>
        <p:xfrm>
          <a:off x="270" y="1"/>
          <a:ext cx="9143731" cy="6427176"/>
        </p:xfrm>
        <a:graphic>
          <a:graphicData uri="http://schemas.openxmlformats.org/drawingml/2006/table">
            <a:tbl>
              <a:tblPr/>
              <a:tblGrid>
                <a:gridCol w="202407"/>
                <a:gridCol w="1685038"/>
                <a:gridCol w="1442149"/>
                <a:gridCol w="1920335"/>
                <a:gridCol w="2208765"/>
                <a:gridCol w="204937"/>
                <a:gridCol w="204937"/>
                <a:gridCol w="204937"/>
                <a:gridCol w="204937"/>
                <a:gridCol w="865289"/>
              </a:tblGrid>
              <a:tr h="210920">
                <a:tc rowSpan="3" gridSpan="2">
                  <a:txBody>
                    <a:bodyPr/>
                    <a:lstStyle/>
                    <a:p>
                      <a:pPr algn="ctr" fontAlgn="ctr"/>
                      <a:r>
                        <a:rPr lang="tr-TR" sz="1400" b="1" i="0" u="none" strike="noStrike" dirty="0">
                          <a:solidFill>
                            <a:srgbClr val="000000"/>
                          </a:solidFill>
                          <a:effectLst/>
                          <a:latin typeface="Times New Roman" panose="02020603050405020304" pitchFamily="18" charset="0"/>
                        </a:rPr>
                        <a:t>YAPILACAK İŞİN ADI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hMerge="1">
                  <a:txBody>
                    <a:bodyPr/>
                    <a:lstStyle/>
                    <a:p>
                      <a:endParaRPr lang="tr-TR"/>
                    </a:p>
                  </a:txBody>
                  <a:tcPr/>
                </a:tc>
                <a:tc rowSpan="3">
                  <a:txBody>
                    <a:bodyPr/>
                    <a:lstStyle/>
                    <a:p>
                      <a:pPr algn="ctr" fontAlgn="ctr"/>
                      <a:r>
                        <a:rPr lang="tr-TR" sz="1400" b="1" i="0" u="none" strike="noStrike" dirty="0">
                          <a:solidFill>
                            <a:srgbClr val="000000"/>
                          </a:solidFill>
                          <a:effectLst/>
                          <a:latin typeface="Times New Roman" panose="02020603050405020304" pitchFamily="18" charset="0"/>
                        </a:rPr>
                        <a:t>TARİH ARALIĞI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400" b="1" i="0" u="none" strike="noStrike" dirty="0">
                          <a:solidFill>
                            <a:srgbClr val="000000"/>
                          </a:solidFill>
                          <a:effectLst/>
                          <a:latin typeface="Times New Roman" panose="02020603050405020304" pitchFamily="18" charset="0"/>
                        </a:rPr>
                        <a:t>HİZMETTEN YARARLANACAK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400" b="1" i="0" u="none" strike="noStrike" dirty="0">
                          <a:solidFill>
                            <a:srgbClr val="000000"/>
                          </a:solidFill>
                          <a:effectLst/>
                          <a:latin typeface="Times New Roman" panose="02020603050405020304" pitchFamily="18" charset="0"/>
                        </a:rPr>
                        <a:t>İŞE İLİŞKİN AÇIKLAMALAR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gridSpan="5">
                  <a:txBody>
                    <a:bodyPr/>
                    <a:lstStyle/>
                    <a:p>
                      <a:pPr algn="ctr" fontAlgn="ctr"/>
                      <a:r>
                        <a:rPr lang="tr-TR" sz="1400" b="1" i="0" u="none" strike="noStrike">
                          <a:solidFill>
                            <a:srgbClr val="000000"/>
                          </a:solidFill>
                          <a:effectLst/>
                          <a:latin typeface="Times New Roman" panose="02020603050405020304" pitchFamily="18" charset="0"/>
                        </a:rPr>
                        <a:t>KAYNAK İHTİYACI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2507">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400" b="1" i="0" u="none" strike="noStrike" dirty="0">
                          <a:solidFill>
                            <a:srgbClr val="000000"/>
                          </a:solidFill>
                          <a:effectLst/>
                          <a:latin typeface="Times New Roman" panose="02020603050405020304" pitchFamily="18" charset="0"/>
                        </a:rPr>
                        <a:t>EKONOMİK KODU</a:t>
                      </a:r>
                      <a:br>
                        <a:rPr lang="tr-TR" sz="1400" b="1" i="0" u="none" strike="noStrike" dirty="0">
                          <a:solidFill>
                            <a:srgbClr val="000000"/>
                          </a:solidFill>
                          <a:effectLst/>
                          <a:latin typeface="Times New Roman" panose="02020603050405020304" pitchFamily="18" charset="0"/>
                        </a:rPr>
                      </a:br>
                      <a:r>
                        <a:rPr lang="tr-TR" sz="1400" b="1" i="0" u="none" strike="noStrike" dirty="0">
                          <a:solidFill>
                            <a:srgbClr val="000000"/>
                          </a:solidFill>
                          <a:effectLst/>
                          <a:latin typeface="Times New Roman" panose="02020603050405020304" pitchFamily="18" charset="0"/>
                        </a:rPr>
                        <a:t>(4. DÜZEY)</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1400" b="1" i="0" u="none" strike="noStrike" dirty="0">
                          <a:solidFill>
                            <a:srgbClr val="000000"/>
                          </a:solidFill>
                          <a:effectLst/>
                          <a:latin typeface="Times New Roman" panose="02020603050405020304" pitchFamily="18" charset="0"/>
                        </a:rPr>
                        <a:t>ÖDENEK TALEBİ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80477">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400" b="1" i="0" u="none" strike="noStrike">
                          <a:solidFill>
                            <a:srgbClr val="000000"/>
                          </a:solidFill>
                          <a:effectLst/>
                          <a:latin typeface="Times New Roman" panose="02020603050405020304" pitchFamily="18" charset="0"/>
                        </a:rPr>
                        <a:t>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400" b="1" i="0" u="none" strike="noStrike">
                          <a:solidFill>
                            <a:srgbClr val="000000"/>
                          </a:solidFill>
                          <a:effectLst/>
                          <a:latin typeface="Times New Roman" panose="02020603050405020304" pitchFamily="18" charset="0"/>
                        </a:rPr>
                        <a:t>III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400" b="1" i="0" u="none" strike="noStrike">
                          <a:solidFill>
                            <a:srgbClr val="000000"/>
                          </a:solidFill>
                          <a:effectLst/>
                          <a:latin typeface="Times New Roman" panose="02020603050405020304" pitchFamily="18" charset="0"/>
                        </a:rPr>
                        <a:t>IV</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r>
              <a:tr h="193133">
                <a:tc rowSpan="5">
                  <a:txBody>
                    <a:bodyPr/>
                    <a:lstStyle/>
                    <a:p>
                      <a:pPr algn="ctr" fontAlgn="ctr"/>
                      <a:r>
                        <a:rPr lang="tr-TR" sz="1400" b="1"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5">
                  <a:txBody>
                    <a:bodyPr/>
                    <a:lstStyle/>
                    <a:p>
                      <a:pPr algn="ctr" fontAlgn="ctr"/>
                      <a:r>
                        <a:rPr lang="tr-TR" sz="1400" b="1" i="0" u="none" strike="noStrike" dirty="0">
                          <a:solidFill>
                            <a:srgbClr val="000000"/>
                          </a:solidFill>
                          <a:effectLst/>
                          <a:latin typeface="Times New Roman" panose="02020603050405020304" pitchFamily="18" charset="0"/>
                        </a:rPr>
                        <a:t>Fotokopi Makinesi Alımı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400" b="1" i="0" u="none" strike="noStrike" dirty="0">
                          <a:solidFill>
                            <a:srgbClr val="000000"/>
                          </a:solidFill>
                          <a:effectLst/>
                          <a:latin typeface="Times New Roman" panose="02020603050405020304" pitchFamily="18" charset="0"/>
                        </a:rPr>
                        <a:t>10.06.2017/30.08.2017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400" b="1" i="0" u="none" strike="noStrike" dirty="0">
                          <a:solidFill>
                            <a:srgbClr val="000000"/>
                          </a:solidFill>
                          <a:effectLst/>
                          <a:latin typeface="Times New Roman" panose="02020603050405020304" pitchFamily="18" charset="0"/>
                        </a:rPr>
                        <a:t>TÜM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400" b="1" i="0" u="none" strike="noStrike" dirty="0">
                          <a:solidFill>
                            <a:srgbClr val="000000"/>
                          </a:solidFill>
                          <a:effectLst/>
                          <a:latin typeface="Times New Roman" panose="02020603050405020304" pitchFamily="18" charset="0"/>
                        </a:rPr>
                        <a:t> 1 adet Çok Fonksiyonlu, Renkli ,Çift Taraflı Yazdırma Özelliği Olan Fotokopi makinesi </a:t>
                      </a:r>
                      <a:r>
                        <a:rPr lang="tr-TR" sz="1400" b="1" i="0" u="none" strike="noStrike" dirty="0">
                          <a:solidFill>
                            <a:srgbClr val="FF0000"/>
                          </a:solidFill>
                          <a:effectLst/>
                          <a:latin typeface="Times New Roman" panose="02020603050405020304" pitchFamily="18" charset="0"/>
                        </a:rPr>
                        <a:t>BİLGİ İŞLEM DAİRE BAŞKANLIĞI,  </a:t>
                      </a:r>
                      <a:r>
                        <a:rPr lang="tr-TR" sz="1400" b="1" i="0" u="none" strike="noStrike" dirty="0">
                          <a:solidFill>
                            <a:srgbClr val="000000"/>
                          </a:solidFill>
                          <a:effectLst/>
                          <a:latin typeface="Times New Roman" panose="02020603050405020304" pitchFamily="18" charset="0"/>
                        </a:rPr>
                        <a:t>1 adet</a:t>
                      </a:r>
                      <a:r>
                        <a:rPr lang="tr-TR" sz="1400" b="1" i="0" u="none" strike="noStrike" dirty="0">
                          <a:solidFill>
                            <a:srgbClr val="FF0000"/>
                          </a:solidFill>
                          <a:effectLst/>
                          <a:latin typeface="Times New Roman" panose="02020603050405020304" pitchFamily="18" charset="0"/>
                        </a:rPr>
                        <a:t> </a:t>
                      </a:r>
                      <a:r>
                        <a:rPr lang="tr-TR" sz="1400" b="1" i="0" u="none" strike="noStrike" dirty="0">
                          <a:solidFill>
                            <a:srgbClr val="000000"/>
                          </a:solidFill>
                          <a:effectLst/>
                          <a:latin typeface="Times New Roman" panose="02020603050405020304" pitchFamily="18" charset="0"/>
                        </a:rPr>
                        <a:t>çok fonksiyonlu renkli fotokopi makinesi </a:t>
                      </a:r>
                      <a:r>
                        <a:rPr lang="tr-TR" sz="1400" b="1" i="0" u="none" strike="noStrike" dirty="0">
                          <a:solidFill>
                            <a:srgbClr val="FF0000"/>
                          </a:solidFill>
                          <a:effectLst/>
                          <a:latin typeface="Times New Roman" panose="02020603050405020304" pitchFamily="18" charset="0"/>
                        </a:rPr>
                        <a:t>SKS,  </a:t>
                      </a:r>
                      <a:r>
                        <a:rPr lang="tr-TR" sz="1400" b="1" i="0" u="none" strike="noStrike" dirty="0">
                          <a:solidFill>
                            <a:srgbClr val="000000"/>
                          </a:solidFill>
                          <a:effectLst/>
                          <a:latin typeface="Times New Roman" panose="02020603050405020304" pitchFamily="18" charset="0"/>
                        </a:rPr>
                        <a:t>1 adet fotokopi makinesi PERSONEL, 2 adet baskı  çalışmalarında kullanmak için</a:t>
                      </a:r>
                      <a:r>
                        <a:rPr lang="tr-TR" sz="1400" b="1" i="0" u="none" strike="noStrike" dirty="0">
                          <a:solidFill>
                            <a:srgbClr val="FF0000"/>
                          </a:solidFill>
                          <a:effectLst/>
                          <a:latin typeface="Times New Roman" panose="02020603050405020304" pitchFamily="18" charset="0"/>
                        </a:rPr>
                        <a:t> MERKEZİ ARAŞTIRMA LAB., </a:t>
                      </a:r>
                      <a:r>
                        <a:rPr lang="tr-TR" sz="1400" b="1" i="0" u="none" strike="noStrike" dirty="0">
                          <a:solidFill>
                            <a:srgbClr val="000000"/>
                          </a:solidFill>
                          <a:effectLst/>
                          <a:latin typeface="Times New Roman" panose="02020603050405020304" pitchFamily="18" charset="0"/>
                        </a:rPr>
                        <a:t>hızlı çıktı alınabilen baskı makinesine ihtiyaç vardır A3 ten A3 kağıda çıktı alabilen, çift taraflı baskı yapabilen</a:t>
                      </a:r>
                      <a:r>
                        <a:rPr lang="tr-TR" sz="1400" b="1" i="0" u="none" strike="noStrike" dirty="0">
                          <a:solidFill>
                            <a:srgbClr val="FF0000"/>
                          </a:solidFill>
                          <a:effectLst/>
                          <a:latin typeface="Times New Roman" panose="02020603050405020304" pitchFamily="18" charset="0"/>
                        </a:rPr>
                        <a:t> YUZEM, </a:t>
                      </a:r>
                      <a:r>
                        <a:rPr lang="tr-TR" sz="1400" b="1" i="0" u="none" strike="noStrike" dirty="0">
                          <a:solidFill>
                            <a:srgbClr val="000000"/>
                          </a:solidFill>
                          <a:effectLst/>
                          <a:latin typeface="Times New Roman" panose="02020603050405020304" pitchFamily="18" charset="0"/>
                        </a:rPr>
                        <a:t>2 adet renkli fotokopi makinası</a:t>
                      </a:r>
                      <a:r>
                        <a:rPr lang="tr-TR" sz="1400" b="1" i="0" u="none" strike="noStrike" dirty="0">
                          <a:solidFill>
                            <a:srgbClr val="FF0000"/>
                          </a:solidFill>
                          <a:effectLst/>
                          <a:latin typeface="Times New Roman" panose="02020603050405020304" pitchFamily="18" charset="0"/>
                        </a:rPr>
                        <a:t> YUBİTAM, </a:t>
                      </a:r>
                      <a:r>
                        <a:rPr lang="tr-TR" sz="1400" b="1" i="0" u="none" strike="noStrike" dirty="0">
                          <a:solidFill>
                            <a:srgbClr val="000000"/>
                          </a:solidFill>
                          <a:effectLst/>
                          <a:latin typeface="Times New Roman" panose="02020603050405020304" pitchFamily="18" charset="0"/>
                        </a:rPr>
                        <a:t>renkli fotokopi makinası</a:t>
                      </a:r>
                      <a:r>
                        <a:rPr lang="tr-TR" sz="1400" b="1" i="0" u="none" strike="noStrike" dirty="0">
                          <a:solidFill>
                            <a:srgbClr val="FF0000"/>
                          </a:solidFill>
                          <a:effectLst/>
                          <a:latin typeface="Times New Roman" panose="02020603050405020304" pitchFamily="18" charset="0"/>
                        </a:rPr>
                        <a:t> MÜHENDİSLİK FAKÜLTESİ</a:t>
                      </a:r>
                      <a:endParaRPr lang="tr-TR" sz="14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1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1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1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481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400" b="1" i="0" u="none" strike="noStrike">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4040512397"/>
              </p:ext>
            </p:extLst>
          </p:nvPr>
        </p:nvGraphicFramePr>
        <p:xfrm>
          <a:off x="0" y="4941168"/>
          <a:ext cx="9144001" cy="2396489"/>
        </p:xfrm>
        <a:graphic>
          <a:graphicData uri="http://schemas.openxmlformats.org/drawingml/2006/table">
            <a:tbl>
              <a:tblPr/>
              <a:tblGrid>
                <a:gridCol w="202413"/>
                <a:gridCol w="1685088"/>
                <a:gridCol w="1442191"/>
                <a:gridCol w="1920392"/>
                <a:gridCol w="2208830"/>
                <a:gridCol w="204943"/>
                <a:gridCol w="204943"/>
                <a:gridCol w="204943"/>
                <a:gridCol w="204943"/>
                <a:gridCol w="865315"/>
              </a:tblGrid>
              <a:tr h="204421">
                <a:tc rowSpan="5">
                  <a:txBody>
                    <a:bodyPr/>
                    <a:lstStyle/>
                    <a:p>
                      <a:pPr algn="ctr" fontAlgn="ctr"/>
                      <a:r>
                        <a:rPr lang="tr-TR" sz="1400" b="1" i="0" u="none" strike="noStrike" dirty="0">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5">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4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4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4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4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1667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400" b="1" i="0" u="none" strike="noStrike">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spTree>
    <p:extLst>
      <p:ext uri="{BB962C8B-B14F-4D97-AF65-F5344CB8AC3E}">
        <p14:creationId xmlns:p14="http://schemas.microsoft.com/office/powerpoint/2010/main" val="360171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nvPr>
        </p:nvGraphicFramePr>
        <p:xfrm>
          <a:off x="0" y="0"/>
          <a:ext cx="9143997" cy="2044650"/>
        </p:xfrm>
        <a:graphic>
          <a:graphicData uri="http://schemas.openxmlformats.org/drawingml/2006/table">
            <a:tbl>
              <a:tblPr/>
              <a:tblGrid>
                <a:gridCol w="145021"/>
                <a:gridCol w="900661"/>
                <a:gridCol w="447787"/>
                <a:gridCol w="175552"/>
                <a:gridCol w="175552"/>
                <a:gridCol w="175552"/>
                <a:gridCol w="175552"/>
                <a:gridCol w="175552"/>
                <a:gridCol w="926103"/>
                <a:gridCol w="1045683"/>
                <a:gridCol w="885395"/>
                <a:gridCol w="2221122"/>
                <a:gridCol w="1694465"/>
              </a:tblGrid>
              <a:tr h="329711">
                <a:tc gridSpan="2">
                  <a:txBody>
                    <a:bodyPr/>
                    <a:lstStyle/>
                    <a:p>
                      <a:pPr algn="ctr" fontAlgn="ctr"/>
                      <a:r>
                        <a:rPr lang="tr-TR" sz="1200" b="1" i="0" u="none" strike="noStrike" dirty="0">
                          <a:solidFill>
                            <a:srgbClr val="000000"/>
                          </a:solidFill>
                          <a:effectLst/>
                          <a:latin typeface="Times New Roman" panose="02020603050405020304" pitchFamily="18" charset="0"/>
                        </a:rPr>
                        <a:t>BİRİM</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FONK. KOD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F.K.</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IV</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2016 Yılı Ödenek</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2016 Yılı Mayıs Sonu Harcama Tutarı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2015 Harcama Tutarı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AÇIKLAMA</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2017 YILI BİRİM ÖDENEK TALEBİ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31885">
                <a:tc rowSpan="4">
                  <a:txBody>
                    <a:bodyPr/>
                    <a:lstStyle/>
                    <a:p>
                      <a:pPr algn="ctr" fontAlgn="ctr"/>
                      <a:r>
                        <a:rPr lang="tr-TR" sz="1200" b="1" i="0" u="none" strike="noStrike">
                          <a:solidFill>
                            <a:srgbClr val="000000"/>
                          </a:solidFill>
                          <a:effectLst/>
                          <a:latin typeface="Times New Roman" panose="02020603050405020304" pitchFamily="18" charset="0"/>
                        </a:rPr>
                        <a:t>MEVCUT</a:t>
                      </a:r>
                    </a:p>
                  </a:txBody>
                  <a:tcPr marL="6594" marR="6594" marT="659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4.000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panose="02020603050405020304" pitchFamily="18" charset="0"/>
                        </a:rPr>
                        <a:t>Tefrişat Bakım ve Onarım Giderleri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09.4.1.09</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2.000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panose="02020603050405020304" pitchFamily="18" charset="0"/>
                        </a:rPr>
                        <a:t>Tefrişat Bakım ve Onarım Giderleri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6.000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34.595,55</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Kırtasiye Alımları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1" i="0" u="none" strike="noStrike" dirty="0">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09.4.1.00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06</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1</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2</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01</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60.000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36.863</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smtClean="0">
                          <a:solidFill>
                            <a:srgbClr val="000000"/>
                          </a:solidFill>
                          <a:effectLst/>
                          <a:latin typeface="Times New Roman" panose="02020603050405020304" pitchFamily="18" charset="0"/>
                        </a:rPr>
                        <a:t>Büro Makinaları Alımları</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70.000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nvPr>
        </p:nvGraphicFramePr>
        <p:xfrm>
          <a:off x="0" y="2060848"/>
          <a:ext cx="9110323" cy="764931"/>
        </p:xfrm>
        <a:graphic>
          <a:graphicData uri="http://schemas.openxmlformats.org/drawingml/2006/table">
            <a:tbl>
              <a:tblPr/>
              <a:tblGrid>
                <a:gridCol w="1880549"/>
                <a:gridCol w="1436880"/>
                <a:gridCol w="1913319"/>
                <a:gridCol w="2200695"/>
                <a:gridCol w="204188"/>
                <a:gridCol w="204188"/>
                <a:gridCol w="204188"/>
                <a:gridCol w="204188"/>
                <a:gridCol w="862128"/>
              </a:tblGrid>
              <a:tr h="263769">
                <a:tc rowSpan="3">
                  <a:txBody>
                    <a:bodyPr/>
                    <a:lstStyle/>
                    <a:p>
                      <a:pPr algn="ctr" fontAlgn="ctr"/>
                      <a:r>
                        <a:rPr lang="tr-TR" sz="700" b="1" i="0" u="none" strike="noStrike" dirty="0">
                          <a:solidFill>
                            <a:srgbClr val="000000"/>
                          </a:solidFill>
                          <a:effectLst/>
                          <a:latin typeface="Times New Roman" panose="02020603050405020304" pitchFamily="18" charset="0"/>
                        </a:rPr>
                        <a:t>YAPILACAK İŞİN ADI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TARİH ARALIĞI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HİZMETTEN YARARLANACAK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İŞE İLİŞKİN AÇIKLAMALAR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gridSpan="5">
                  <a:txBody>
                    <a:bodyPr/>
                    <a:lstStyle/>
                    <a:p>
                      <a:pPr algn="ctr" fontAlgn="ctr"/>
                      <a:r>
                        <a:rPr lang="tr-TR" sz="700" b="1" i="0" u="none" strike="noStrike">
                          <a:solidFill>
                            <a:srgbClr val="000000"/>
                          </a:solidFill>
                          <a:effectLst/>
                          <a:latin typeface="Times New Roman" panose="02020603050405020304" pitchFamily="18" charset="0"/>
                        </a:rPr>
                        <a:t>KAYNAK İHTİYACI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290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700" b="1" i="0" u="none" strike="noStrike">
                          <a:solidFill>
                            <a:srgbClr val="000000"/>
                          </a:solidFill>
                          <a:effectLst/>
                          <a:latin typeface="Times New Roman" panose="02020603050405020304" pitchFamily="18" charset="0"/>
                        </a:rPr>
                        <a:t>EKONOMİK KODU</a:t>
                      </a:r>
                      <a:br>
                        <a:rPr lang="tr-TR" sz="700" b="1" i="0" u="none" strike="noStrike">
                          <a:solidFill>
                            <a:srgbClr val="000000"/>
                          </a:solidFill>
                          <a:effectLst/>
                          <a:latin typeface="Times New Roman" panose="02020603050405020304" pitchFamily="18" charset="0"/>
                        </a:rPr>
                      </a:br>
                      <a:r>
                        <a:rPr lang="tr-TR" sz="700" b="1" i="0" u="none" strike="noStrike">
                          <a:solidFill>
                            <a:srgbClr val="000000"/>
                          </a:solidFill>
                          <a:effectLst/>
                          <a:latin typeface="Times New Roman" panose="02020603050405020304" pitchFamily="18" charset="0"/>
                        </a:rPr>
                        <a:t>(4. DÜZEY)</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700" b="1" i="0" u="none" strike="noStrike">
                          <a:solidFill>
                            <a:srgbClr val="000000"/>
                          </a:solidFill>
                          <a:effectLst/>
                          <a:latin typeface="Times New Roman" panose="02020603050405020304" pitchFamily="18" charset="0"/>
                        </a:rPr>
                        <a:t>ÖDENEK TALEBİ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5826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b="1" i="0" u="none" strike="noStrike">
                          <a:solidFill>
                            <a:srgbClr val="000000"/>
                          </a:solidFill>
                          <a:effectLst/>
                          <a:latin typeface="Times New Roman" panose="02020603050405020304" pitchFamily="18" charset="0"/>
                        </a:rPr>
                        <a: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a:solidFill>
                            <a:srgbClr val="000000"/>
                          </a:solidFill>
                          <a:effectLst/>
                          <a:latin typeface="Times New Roman" panose="02020603050405020304" pitchFamily="18" charset="0"/>
                        </a:rPr>
                        <a:t>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a:solidFill>
                            <a:srgbClr val="000000"/>
                          </a:solidFill>
                          <a:effectLst/>
                          <a:latin typeface="Times New Roman" panose="02020603050405020304" pitchFamily="18" charset="0"/>
                        </a:rPr>
                        <a:t>III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dirty="0">
                          <a:solidFill>
                            <a:srgbClr val="000000"/>
                          </a:solidFill>
                          <a:effectLst/>
                          <a:latin typeface="Times New Roman" panose="02020603050405020304" pitchFamily="18" charset="0"/>
                        </a:rPr>
                        <a:t>IV</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r>
            </a:tbl>
          </a:graphicData>
        </a:graphic>
      </p:graphicFrame>
      <p:sp>
        <p:nvSpPr>
          <p:cNvPr id="2" name="Dikdörtgen 1"/>
          <p:cNvSpPr/>
          <p:nvPr/>
        </p:nvSpPr>
        <p:spPr>
          <a:xfrm rot="16200000">
            <a:off x="7068945" y="2324342"/>
            <a:ext cx="1802019" cy="2619445"/>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604594872"/>
              </p:ext>
            </p:extLst>
          </p:nvPr>
        </p:nvGraphicFramePr>
        <p:xfrm>
          <a:off x="0" y="2852936"/>
          <a:ext cx="9144001" cy="5041069"/>
        </p:xfrm>
        <a:graphic>
          <a:graphicData uri="http://schemas.openxmlformats.org/drawingml/2006/table">
            <a:tbl>
              <a:tblPr/>
              <a:tblGrid>
                <a:gridCol w="202413"/>
                <a:gridCol w="1685088"/>
                <a:gridCol w="1442191"/>
                <a:gridCol w="1920392"/>
                <a:gridCol w="2208830"/>
                <a:gridCol w="204943"/>
                <a:gridCol w="204943"/>
                <a:gridCol w="204943"/>
                <a:gridCol w="204943"/>
                <a:gridCol w="865315"/>
              </a:tblGrid>
              <a:tr h="164856">
                <a:tc rowSpan="5">
                  <a:txBody>
                    <a:bodyPr/>
                    <a:lstStyle/>
                    <a:p>
                      <a:pPr algn="ctr" fontAlgn="ctr"/>
                      <a:r>
                        <a:rPr lang="tr-TR" sz="700" b="1" i="0" u="none" strike="noStrike" dirty="0">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5">
                  <a:txBody>
                    <a:bodyPr/>
                    <a:lstStyle/>
                    <a:p>
                      <a:pPr algn="ctr" fontAlgn="ctr"/>
                      <a:r>
                        <a:rPr lang="tr-TR" sz="1200" b="1" i="0" u="none" strike="noStrike" dirty="0">
                          <a:solidFill>
                            <a:srgbClr val="000000"/>
                          </a:solidFill>
                          <a:effectLst/>
                          <a:latin typeface="Times New Roman" panose="02020603050405020304" pitchFamily="18" charset="0"/>
                        </a:rPr>
                        <a:t>Fotokopi Makinesi Alımı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10.06.2017/30.08.2017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TÜM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 1 adet Çok Fonksiyonlu, Renkli ,Çift Taraflı Yazdırma Özelliği Olan Fotokopi makinesi </a:t>
                      </a:r>
                      <a:r>
                        <a:rPr lang="tr-TR" sz="1200" b="1" i="0" u="none" strike="noStrike" dirty="0">
                          <a:solidFill>
                            <a:srgbClr val="FF0000"/>
                          </a:solidFill>
                          <a:effectLst/>
                          <a:latin typeface="Times New Roman" panose="02020603050405020304" pitchFamily="18" charset="0"/>
                        </a:rPr>
                        <a:t>BİLGİ İŞLEM DAİRE BAŞKANLIĞI,  </a:t>
                      </a:r>
                      <a:r>
                        <a:rPr lang="tr-TR" sz="1200" b="1" i="0" u="none" strike="noStrike" dirty="0">
                          <a:solidFill>
                            <a:srgbClr val="000000"/>
                          </a:solidFill>
                          <a:effectLst/>
                          <a:latin typeface="Times New Roman" panose="02020603050405020304" pitchFamily="18" charset="0"/>
                        </a:rPr>
                        <a:t>1 adet</a:t>
                      </a:r>
                      <a:r>
                        <a:rPr lang="tr-TR" sz="1200" b="1" i="0" u="none" strike="noStrike" dirty="0">
                          <a:solidFill>
                            <a:srgbClr val="FF0000"/>
                          </a:solidFill>
                          <a:effectLst/>
                          <a:latin typeface="Times New Roman" panose="02020603050405020304" pitchFamily="18" charset="0"/>
                        </a:rPr>
                        <a:t> </a:t>
                      </a:r>
                      <a:r>
                        <a:rPr lang="tr-TR" sz="1200" b="1" i="0" u="none" strike="noStrike" dirty="0">
                          <a:solidFill>
                            <a:srgbClr val="000000"/>
                          </a:solidFill>
                          <a:effectLst/>
                          <a:latin typeface="Times New Roman" panose="02020603050405020304" pitchFamily="18" charset="0"/>
                        </a:rPr>
                        <a:t>çok fonksiyonlu renkli fotokopi makinesi </a:t>
                      </a:r>
                      <a:r>
                        <a:rPr lang="tr-TR" sz="1200" b="1" i="0" u="none" strike="noStrike" dirty="0">
                          <a:solidFill>
                            <a:srgbClr val="FF0000"/>
                          </a:solidFill>
                          <a:effectLst/>
                          <a:latin typeface="Times New Roman" panose="02020603050405020304" pitchFamily="18" charset="0"/>
                        </a:rPr>
                        <a:t>SKS,  </a:t>
                      </a:r>
                      <a:r>
                        <a:rPr lang="tr-TR" sz="1200" b="1" i="0" u="none" strike="noStrike" dirty="0">
                          <a:solidFill>
                            <a:srgbClr val="000000"/>
                          </a:solidFill>
                          <a:effectLst/>
                          <a:latin typeface="Times New Roman" panose="02020603050405020304" pitchFamily="18" charset="0"/>
                        </a:rPr>
                        <a:t>1 adet fotokopi makinesi PERSONEL, 2 adet baskı  çalışmalarında kullanmak için</a:t>
                      </a:r>
                      <a:r>
                        <a:rPr lang="tr-TR" sz="1200" b="1" i="0" u="none" strike="noStrike" dirty="0">
                          <a:solidFill>
                            <a:srgbClr val="FF0000"/>
                          </a:solidFill>
                          <a:effectLst/>
                          <a:latin typeface="Times New Roman" panose="02020603050405020304" pitchFamily="18" charset="0"/>
                        </a:rPr>
                        <a:t> MERKEZİ ARAŞTIRMA LAB., </a:t>
                      </a:r>
                      <a:r>
                        <a:rPr lang="tr-TR" sz="1200" b="1" i="0" u="none" strike="noStrike" dirty="0">
                          <a:solidFill>
                            <a:srgbClr val="000000"/>
                          </a:solidFill>
                          <a:effectLst/>
                          <a:latin typeface="Times New Roman" panose="02020603050405020304" pitchFamily="18" charset="0"/>
                        </a:rPr>
                        <a:t>hızlı çıktı alınabilen baskı makinesine ihtiyaç vardır A3 ten A3 kağıda çıktı alabilen, çift taraflı baskı yapabilen</a:t>
                      </a:r>
                      <a:r>
                        <a:rPr lang="tr-TR" sz="1200" b="1" i="0" u="none" strike="noStrike" dirty="0">
                          <a:solidFill>
                            <a:srgbClr val="FF0000"/>
                          </a:solidFill>
                          <a:effectLst/>
                          <a:latin typeface="Times New Roman" panose="02020603050405020304" pitchFamily="18" charset="0"/>
                        </a:rPr>
                        <a:t> YUZEM, </a:t>
                      </a:r>
                      <a:r>
                        <a:rPr lang="tr-TR" sz="1200" b="1" i="0" u="none" strike="noStrike" dirty="0">
                          <a:solidFill>
                            <a:srgbClr val="000000"/>
                          </a:solidFill>
                          <a:effectLst/>
                          <a:latin typeface="Times New Roman" panose="02020603050405020304" pitchFamily="18" charset="0"/>
                        </a:rPr>
                        <a:t>2 adet renkli fotokopi makinası</a:t>
                      </a:r>
                      <a:r>
                        <a:rPr lang="tr-TR" sz="1200" b="1" i="0" u="none" strike="noStrike" dirty="0">
                          <a:solidFill>
                            <a:srgbClr val="FF0000"/>
                          </a:solidFill>
                          <a:effectLst/>
                          <a:latin typeface="Times New Roman" panose="02020603050405020304" pitchFamily="18" charset="0"/>
                        </a:rPr>
                        <a:t> YUBİTAM, </a:t>
                      </a:r>
                      <a:r>
                        <a:rPr lang="tr-TR" sz="1200" b="1" i="0" u="none" strike="noStrike" dirty="0">
                          <a:solidFill>
                            <a:srgbClr val="000000"/>
                          </a:solidFill>
                          <a:effectLst/>
                          <a:latin typeface="Times New Roman" panose="02020603050405020304" pitchFamily="18" charset="0"/>
                        </a:rPr>
                        <a:t>renkli fotokopi makinası</a:t>
                      </a:r>
                      <a:r>
                        <a:rPr lang="tr-TR" sz="1200" b="1" i="0" u="none" strike="noStrike" dirty="0">
                          <a:solidFill>
                            <a:srgbClr val="FF0000"/>
                          </a:solidFill>
                          <a:effectLst/>
                          <a:latin typeface="Times New Roman" panose="02020603050405020304" pitchFamily="18" charset="0"/>
                        </a:rPr>
                        <a:t> MÜHENDİSLİK FAKÜLTESİ</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smtClean="0">
                          <a:solidFill>
                            <a:srgbClr val="000000"/>
                          </a:solidFill>
                          <a:effectLst/>
                          <a:latin typeface="Times New Roman" panose="02020603050405020304" pitchFamily="18" charset="0"/>
                        </a:rPr>
                        <a:t>5.000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dirty="0">
                          <a:solidFill>
                            <a:srgbClr val="000000"/>
                          </a:solidFill>
                          <a:effectLst/>
                          <a:latin typeface="Times New Roman" panose="02020603050405020304" pitchFamily="18" charset="0"/>
                        </a:rPr>
                        <a:t>06</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smtClean="0">
                          <a:solidFill>
                            <a:srgbClr val="000000"/>
                          </a:solidFill>
                          <a:effectLst/>
                          <a:latin typeface="Times New Roman" panose="02020603050405020304" pitchFamily="18" charset="0"/>
                        </a:rPr>
                        <a:t>30.000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dirty="0" smtClean="0">
                          <a:solidFill>
                            <a:srgbClr val="000000"/>
                          </a:solidFill>
                          <a:effectLst/>
                          <a:latin typeface="Times New Roman" panose="02020603050405020304" pitchFamily="18" charset="0"/>
                        </a:rPr>
                        <a:t>03</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smtClean="0">
                          <a:solidFill>
                            <a:srgbClr val="000000"/>
                          </a:solidFill>
                          <a:effectLst/>
                          <a:latin typeface="Times New Roman" panose="02020603050405020304" pitchFamily="18" charset="0"/>
                        </a:rPr>
                        <a:t>7</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smtClean="0">
                          <a:solidFill>
                            <a:srgbClr val="000000"/>
                          </a:solidFill>
                          <a:effectLst/>
                          <a:latin typeface="Times New Roman" panose="02020603050405020304" pitchFamily="18" charset="0"/>
                        </a:rPr>
                        <a:t>3</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smtClean="0">
                          <a:solidFill>
                            <a:srgbClr val="000000"/>
                          </a:solidFill>
                          <a:effectLst/>
                          <a:latin typeface="Times New Roman" panose="02020603050405020304" pitchFamily="18" charset="0"/>
                        </a:rPr>
                        <a:t>01</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smtClean="0">
                          <a:solidFill>
                            <a:srgbClr val="000000"/>
                          </a:solidFill>
                          <a:effectLst/>
                          <a:latin typeface="Times New Roman" panose="02020603050405020304" pitchFamily="18" charset="0"/>
                        </a:rPr>
                        <a:t>5.000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4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200" b="1" i="0" u="none" strike="noStrike" dirty="0">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0" i="0" u="none" strike="noStrike" dirty="0" smtClean="0">
                          <a:solidFill>
                            <a:srgbClr val="000000"/>
                          </a:solidFill>
                          <a:effectLst/>
                          <a:latin typeface="Times New Roman" panose="02020603050405020304" pitchFamily="18" charset="0"/>
                        </a:rPr>
                        <a:t>35.000</a:t>
                      </a: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4421">
                <a:tc rowSpan="3">
                  <a:txBody>
                    <a:bodyPr/>
                    <a:lstStyle/>
                    <a:p>
                      <a:pPr algn="ctr" fontAlgn="ctr"/>
                      <a:r>
                        <a:rPr lang="tr-TR" sz="700" b="1" i="0" u="none" strike="noStrike" dirty="0">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200" b="1" i="0" u="none" strike="noStrike" dirty="0">
                          <a:solidFill>
                            <a:srgbClr val="000000"/>
                          </a:solidFill>
                          <a:effectLst/>
                          <a:latin typeface="Times New Roman" panose="02020603050405020304" pitchFamily="18" charset="0"/>
                        </a:rPr>
                        <a:t>Klima alımı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dirty="0">
                          <a:solidFill>
                            <a:srgbClr val="000000"/>
                          </a:solidFill>
                          <a:effectLst/>
                          <a:latin typeface="Times New Roman" panose="02020603050405020304" pitchFamily="18" charset="0"/>
                        </a:rPr>
                        <a:t>01.01.2017/31.12.2017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a:solidFill>
                            <a:srgbClr val="000000"/>
                          </a:solidFill>
                          <a:effectLst/>
                          <a:latin typeface="Times New Roman" panose="02020603050405020304" pitchFamily="18" charset="0"/>
                        </a:rPr>
                        <a:t>TÜM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a:solidFill>
                            <a:srgbClr val="000000"/>
                          </a:solidFill>
                          <a:effectLst/>
                          <a:latin typeface="Times New Roman" panose="02020603050405020304" pitchFamily="18" charset="0"/>
                        </a:rPr>
                        <a:t>2 Adet Split Klima alımı </a:t>
                      </a:r>
                      <a:r>
                        <a:rPr lang="tr-TR" sz="1200" b="1" i="0" u="none" strike="noStrike">
                          <a:solidFill>
                            <a:srgbClr val="FF0000"/>
                          </a:solidFill>
                          <a:effectLst/>
                          <a:latin typeface="Times New Roman" panose="02020603050405020304" pitchFamily="18" charset="0"/>
                        </a:rPr>
                        <a:t>YABANCI DİLLER YÜKSEKOKULU, </a:t>
                      </a:r>
                      <a:r>
                        <a:rPr lang="tr-TR" sz="1200" b="1" i="0" u="none" strike="noStrike">
                          <a:solidFill>
                            <a:srgbClr val="000000"/>
                          </a:solidFill>
                          <a:effectLst/>
                          <a:latin typeface="Times New Roman" panose="02020603050405020304" pitchFamily="18" charset="0"/>
                        </a:rPr>
                        <a:t>10 adet klima alımı </a:t>
                      </a:r>
                      <a:r>
                        <a:rPr lang="tr-TR" sz="1200" b="1" i="0" u="none" strike="noStrike">
                          <a:solidFill>
                            <a:srgbClr val="FF0000"/>
                          </a:solidFill>
                          <a:effectLst/>
                          <a:latin typeface="Times New Roman" panose="02020603050405020304" pitchFamily="18" charset="0"/>
                        </a:rPr>
                        <a:t>SANAT TASARIM FAKÜLTESİ, TERMAL MYO</a:t>
                      </a:r>
                      <a:endParaRPr lang="tr-TR" sz="1200" b="1" i="0" u="none" strike="noStrike">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6</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tr-TR" sz="1200" b="1"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tr-TR" sz="1200" b="1" i="0" u="none" strike="noStrike" dirty="0">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Times New Roman" panose="02020603050405020304" pitchFamily="18" charset="0"/>
                        </a:rPr>
                        <a:t>40.000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4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67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600" b="1" i="0" u="none" strike="noStrike">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dirty="0">
                          <a:solidFill>
                            <a:srgbClr val="000000"/>
                          </a:solidFill>
                          <a:effectLst/>
                          <a:latin typeface="Times New Roman" panose="02020603050405020304" pitchFamily="18" charset="0"/>
                        </a:rPr>
                        <a:t> </a:t>
                      </a:r>
                      <a:r>
                        <a:rPr lang="tr-TR" sz="700" b="0" i="0" u="none" strike="noStrike" dirty="0" smtClean="0">
                          <a:solidFill>
                            <a:srgbClr val="000000"/>
                          </a:solidFill>
                          <a:effectLst/>
                          <a:latin typeface="Times New Roman" panose="02020603050405020304" pitchFamily="18" charset="0"/>
                        </a:rPr>
                        <a:t>40.000</a:t>
                      </a:r>
                      <a:endParaRPr lang="tr-TR" sz="700" b="0"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spTree>
    <p:extLst>
      <p:ext uri="{BB962C8B-B14F-4D97-AF65-F5344CB8AC3E}">
        <p14:creationId xmlns:p14="http://schemas.microsoft.com/office/powerpoint/2010/main" val="681680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3674" y="764704"/>
            <a:ext cx="4427984" cy="1877437"/>
          </a:xfrm>
          <a:prstGeom prst="rect">
            <a:avLst/>
          </a:prstGeom>
          <a:solidFill>
            <a:schemeClr val="accent1">
              <a:lumMod val="60000"/>
              <a:lumOff val="40000"/>
            </a:schemeClr>
          </a:solidFill>
        </p:spPr>
        <p:txBody>
          <a:bodyPr wrap="square" rtlCol="0">
            <a:spAutoFit/>
          </a:bodyPr>
          <a:lstStyle/>
          <a:p>
            <a:endParaRPr lang="tr-TR" sz="2000" dirty="0">
              <a:latin typeface="+mn-lt"/>
            </a:endParaRPr>
          </a:p>
          <a:p>
            <a:r>
              <a:rPr lang="tr-TR" sz="2400" b="1" dirty="0" smtClean="0">
                <a:latin typeface="+mn-lt"/>
              </a:rPr>
              <a:t>GİDER BÜTÇE FİŞLERİNDEKİ RAKAMLAR ESAS ALINARAK ÖDENEK TALEBİNİN BELİRLENMESİ GEREKMEKTEDİR.</a:t>
            </a:r>
            <a:endParaRPr lang="tr-TR" sz="2400" b="1" dirty="0">
              <a:latin typeface="+mn-lt"/>
            </a:endParaRPr>
          </a:p>
        </p:txBody>
      </p:sp>
      <p:pic>
        <p:nvPicPr>
          <p:cNvPr id="4" name="Resim 3"/>
          <p:cNvPicPr>
            <a:picLocks noChangeAspect="1"/>
          </p:cNvPicPr>
          <p:nvPr/>
        </p:nvPicPr>
        <p:blipFill>
          <a:blip r:embed="rId2"/>
          <a:stretch>
            <a:fillRect/>
          </a:stretch>
        </p:blipFill>
        <p:spPr>
          <a:xfrm>
            <a:off x="4427984" y="28761"/>
            <a:ext cx="5076775" cy="4831125"/>
          </a:xfrm>
          <a:prstGeom prst="rect">
            <a:avLst/>
          </a:prstGeom>
        </p:spPr>
      </p:pic>
    </p:spTree>
    <p:extLst>
      <p:ext uri="{BB962C8B-B14F-4D97-AF65-F5344CB8AC3E}">
        <p14:creationId xmlns:p14="http://schemas.microsoft.com/office/powerpoint/2010/main" val="28678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7956376" y="1484784"/>
            <a:ext cx="1728192" cy="864096"/>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3" name="Tablo 2"/>
          <p:cNvGraphicFramePr>
            <a:graphicFrameLocks noGrp="1"/>
          </p:cNvGraphicFramePr>
          <p:nvPr>
            <p:extLst>
              <p:ext uri="{D42A27DB-BD31-4B8C-83A1-F6EECF244321}">
                <p14:modId xmlns:p14="http://schemas.microsoft.com/office/powerpoint/2010/main" val="503245945"/>
              </p:ext>
            </p:extLst>
          </p:nvPr>
        </p:nvGraphicFramePr>
        <p:xfrm>
          <a:off x="0" y="0"/>
          <a:ext cx="9143997" cy="2044650"/>
        </p:xfrm>
        <a:graphic>
          <a:graphicData uri="http://schemas.openxmlformats.org/drawingml/2006/table">
            <a:tbl>
              <a:tblPr/>
              <a:tblGrid>
                <a:gridCol w="145021"/>
                <a:gridCol w="900661"/>
                <a:gridCol w="447787"/>
                <a:gridCol w="175552"/>
                <a:gridCol w="175552"/>
                <a:gridCol w="175552"/>
                <a:gridCol w="175552"/>
                <a:gridCol w="175552"/>
                <a:gridCol w="926103"/>
                <a:gridCol w="1045683"/>
                <a:gridCol w="885395"/>
                <a:gridCol w="2221122"/>
                <a:gridCol w="1694465"/>
              </a:tblGrid>
              <a:tr h="329711">
                <a:tc gridSpan="2">
                  <a:txBody>
                    <a:bodyPr/>
                    <a:lstStyle/>
                    <a:p>
                      <a:pPr algn="ctr" fontAlgn="ctr"/>
                      <a:r>
                        <a:rPr lang="tr-TR" sz="1200" b="1" i="0" u="none" strike="noStrike" dirty="0">
                          <a:solidFill>
                            <a:srgbClr val="000000"/>
                          </a:solidFill>
                          <a:effectLst/>
                          <a:latin typeface="Times New Roman" panose="02020603050405020304" pitchFamily="18" charset="0"/>
                        </a:rPr>
                        <a:t>BİRİM</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FONK. KOD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F.K.</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IV</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2016 Yılı Ödenek</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2016 Yılı Mayıs Sonu Harcama Tutarı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2015 Harcama Tutarı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AÇIKLAMA</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tr-TR" sz="1200" b="1" i="0" u="none" strike="noStrike">
                          <a:solidFill>
                            <a:srgbClr val="000000"/>
                          </a:solidFill>
                          <a:effectLst/>
                          <a:latin typeface="Times New Roman" panose="02020603050405020304" pitchFamily="18" charset="0"/>
                        </a:rPr>
                        <a:t>2017 YILI BİRİM ÖDENEK TALEBİ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31885">
                <a:tc rowSpan="4">
                  <a:txBody>
                    <a:bodyPr/>
                    <a:lstStyle/>
                    <a:p>
                      <a:pPr algn="ctr" fontAlgn="ctr"/>
                      <a:r>
                        <a:rPr lang="tr-TR" sz="1200" b="1" i="0" u="none" strike="noStrike">
                          <a:solidFill>
                            <a:srgbClr val="000000"/>
                          </a:solidFill>
                          <a:effectLst/>
                          <a:latin typeface="Times New Roman" panose="02020603050405020304" pitchFamily="18" charset="0"/>
                        </a:rPr>
                        <a:t>MEVCUT</a:t>
                      </a:r>
                    </a:p>
                  </a:txBody>
                  <a:tcPr marL="6594" marR="6594" marT="659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4.000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panose="02020603050405020304" pitchFamily="18" charset="0"/>
                        </a:rPr>
                        <a:t>Tefrişat Bakım ve Onarım Giderleri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09.4.1.09</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2.000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panose="02020603050405020304" pitchFamily="18" charset="0"/>
                        </a:rPr>
                        <a:t>Tefrişat Bakım ve Onarım Giderleri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0" i="0" u="none" strike="noStrike">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09.4.1.00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6.000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Times New Roman" panose="02020603050405020304" pitchFamily="18" charset="0"/>
                        </a:rPr>
                        <a:t>34.595,55</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Kırtasiye Alımları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102">
                <a:tc vMerge="1">
                  <a:txBody>
                    <a:bodyPr/>
                    <a:lstStyle/>
                    <a:p>
                      <a:endParaRPr lang="tr-TR"/>
                    </a:p>
                  </a:txBody>
                  <a:tcPr/>
                </a:tc>
                <a:tc>
                  <a:txBody>
                    <a:bodyPr/>
                    <a:lstStyle/>
                    <a:p>
                      <a:pPr algn="l" fontAlgn="ctr"/>
                      <a:r>
                        <a:rPr lang="tr-TR" sz="1200" b="1" i="0" u="none" strike="noStrike" dirty="0">
                          <a:solidFill>
                            <a:srgbClr val="000000"/>
                          </a:solidFill>
                          <a:effectLst/>
                          <a:latin typeface="Times New Roman" panose="02020603050405020304" pitchFamily="18" charset="0"/>
                        </a:rPr>
                        <a:t>İMİD</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09.4.1.00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06</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1</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2</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01</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60.000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36.863</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smtClean="0">
                          <a:solidFill>
                            <a:srgbClr val="000000"/>
                          </a:solidFill>
                          <a:effectLst/>
                          <a:latin typeface="Times New Roman" panose="02020603050405020304" pitchFamily="18" charset="0"/>
                        </a:rPr>
                        <a:t>Büro Makinaları Alımları</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smtClean="0">
                          <a:solidFill>
                            <a:srgbClr val="000000"/>
                          </a:solidFill>
                          <a:effectLst/>
                          <a:latin typeface="Times New Roman" panose="02020603050405020304" pitchFamily="18" charset="0"/>
                        </a:rPr>
                        <a:t>70.000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013210231"/>
              </p:ext>
            </p:extLst>
          </p:nvPr>
        </p:nvGraphicFramePr>
        <p:xfrm>
          <a:off x="0" y="2060848"/>
          <a:ext cx="9110323" cy="764931"/>
        </p:xfrm>
        <a:graphic>
          <a:graphicData uri="http://schemas.openxmlformats.org/drawingml/2006/table">
            <a:tbl>
              <a:tblPr/>
              <a:tblGrid>
                <a:gridCol w="1880549"/>
                <a:gridCol w="1436880"/>
                <a:gridCol w="1913319"/>
                <a:gridCol w="2200695"/>
                <a:gridCol w="204188"/>
                <a:gridCol w="204188"/>
                <a:gridCol w="204188"/>
                <a:gridCol w="204188"/>
                <a:gridCol w="862128"/>
              </a:tblGrid>
              <a:tr h="263769">
                <a:tc rowSpan="3">
                  <a:txBody>
                    <a:bodyPr/>
                    <a:lstStyle/>
                    <a:p>
                      <a:pPr algn="ctr" fontAlgn="ctr"/>
                      <a:r>
                        <a:rPr lang="tr-TR" sz="700" b="1" i="0" u="none" strike="noStrike" dirty="0">
                          <a:solidFill>
                            <a:srgbClr val="000000"/>
                          </a:solidFill>
                          <a:effectLst/>
                          <a:latin typeface="Times New Roman" panose="02020603050405020304" pitchFamily="18" charset="0"/>
                        </a:rPr>
                        <a:t>YAPILACAK İŞİN ADI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TARİH ARALIĞI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HİZMETTEN YARARLANACAK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700" b="1" i="0" u="none" strike="noStrike">
                          <a:solidFill>
                            <a:srgbClr val="000000"/>
                          </a:solidFill>
                          <a:effectLst/>
                          <a:latin typeface="Times New Roman" panose="02020603050405020304" pitchFamily="18" charset="0"/>
                        </a:rPr>
                        <a:t>İŞE İLİŞKİN AÇIKLAMALAR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gridSpan="5">
                  <a:txBody>
                    <a:bodyPr/>
                    <a:lstStyle/>
                    <a:p>
                      <a:pPr algn="ctr" fontAlgn="ctr"/>
                      <a:r>
                        <a:rPr lang="tr-TR" sz="700" b="1" i="0" u="none" strike="noStrike">
                          <a:solidFill>
                            <a:srgbClr val="000000"/>
                          </a:solidFill>
                          <a:effectLst/>
                          <a:latin typeface="Times New Roman" panose="02020603050405020304" pitchFamily="18" charset="0"/>
                        </a:rPr>
                        <a:t>KAYNAK İHTİYACI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290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700" b="1" i="0" u="none" strike="noStrike">
                          <a:solidFill>
                            <a:srgbClr val="000000"/>
                          </a:solidFill>
                          <a:effectLst/>
                          <a:latin typeface="Times New Roman" panose="02020603050405020304" pitchFamily="18" charset="0"/>
                        </a:rPr>
                        <a:t>EKONOMİK KODU</a:t>
                      </a:r>
                      <a:br>
                        <a:rPr lang="tr-TR" sz="700" b="1" i="0" u="none" strike="noStrike">
                          <a:solidFill>
                            <a:srgbClr val="000000"/>
                          </a:solidFill>
                          <a:effectLst/>
                          <a:latin typeface="Times New Roman" panose="02020603050405020304" pitchFamily="18" charset="0"/>
                        </a:rPr>
                      </a:br>
                      <a:r>
                        <a:rPr lang="tr-TR" sz="700" b="1" i="0" u="none" strike="noStrike">
                          <a:solidFill>
                            <a:srgbClr val="000000"/>
                          </a:solidFill>
                          <a:effectLst/>
                          <a:latin typeface="Times New Roman" panose="02020603050405020304" pitchFamily="18" charset="0"/>
                        </a:rPr>
                        <a:t>(4. DÜZEY)</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700" b="1" i="0" u="none" strike="noStrike">
                          <a:solidFill>
                            <a:srgbClr val="000000"/>
                          </a:solidFill>
                          <a:effectLst/>
                          <a:latin typeface="Times New Roman" panose="02020603050405020304" pitchFamily="18" charset="0"/>
                        </a:rPr>
                        <a:t>ÖDENEK TALEBİ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5826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b="1" i="0" u="none" strike="noStrike">
                          <a:solidFill>
                            <a:srgbClr val="000000"/>
                          </a:solidFill>
                          <a:effectLst/>
                          <a:latin typeface="Times New Roman" panose="02020603050405020304" pitchFamily="18" charset="0"/>
                        </a:rPr>
                        <a: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a:solidFill>
                            <a:srgbClr val="000000"/>
                          </a:solidFill>
                          <a:effectLst/>
                          <a:latin typeface="Times New Roman" panose="02020603050405020304" pitchFamily="18" charset="0"/>
                        </a:rPr>
                        <a:t>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a:solidFill>
                            <a:srgbClr val="000000"/>
                          </a:solidFill>
                          <a:effectLst/>
                          <a:latin typeface="Times New Roman" panose="02020603050405020304" pitchFamily="18" charset="0"/>
                        </a:rPr>
                        <a:t>III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1" i="0" u="none" strike="noStrike" dirty="0">
                          <a:solidFill>
                            <a:srgbClr val="000000"/>
                          </a:solidFill>
                          <a:effectLst/>
                          <a:latin typeface="Times New Roman" panose="02020603050405020304" pitchFamily="18" charset="0"/>
                        </a:rPr>
                        <a:t>IV</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625302027"/>
              </p:ext>
            </p:extLst>
          </p:nvPr>
        </p:nvGraphicFramePr>
        <p:xfrm>
          <a:off x="0" y="2852936"/>
          <a:ext cx="9144001" cy="5041069"/>
        </p:xfrm>
        <a:graphic>
          <a:graphicData uri="http://schemas.openxmlformats.org/drawingml/2006/table">
            <a:tbl>
              <a:tblPr/>
              <a:tblGrid>
                <a:gridCol w="202413"/>
                <a:gridCol w="1685088"/>
                <a:gridCol w="1442191"/>
                <a:gridCol w="1920392"/>
                <a:gridCol w="2208830"/>
                <a:gridCol w="204943"/>
                <a:gridCol w="204943"/>
                <a:gridCol w="204943"/>
                <a:gridCol w="204943"/>
                <a:gridCol w="865315"/>
              </a:tblGrid>
              <a:tr h="164856">
                <a:tc rowSpan="5">
                  <a:txBody>
                    <a:bodyPr/>
                    <a:lstStyle/>
                    <a:p>
                      <a:pPr algn="ctr" fontAlgn="ctr"/>
                      <a:r>
                        <a:rPr lang="tr-TR" sz="700" b="1" i="0" u="none" strike="noStrike" dirty="0">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5">
                  <a:txBody>
                    <a:bodyPr/>
                    <a:lstStyle/>
                    <a:p>
                      <a:pPr algn="ctr" fontAlgn="ctr"/>
                      <a:r>
                        <a:rPr lang="tr-TR" sz="1200" b="1" i="0" u="none" strike="noStrike" dirty="0">
                          <a:solidFill>
                            <a:srgbClr val="000000"/>
                          </a:solidFill>
                          <a:effectLst/>
                          <a:latin typeface="Times New Roman" panose="02020603050405020304" pitchFamily="18" charset="0"/>
                        </a:rPr>
                        <a:t>Fotokopi Makinesi Alımı</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10.06.2017/30.08.2017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TÜM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tr-TR" sz="1200" b="1" i="0" u="none" strike="noStrike" dirty="0">
                          <a:solidFill>
                            <a:srgbClr val="000000"/>
                          </a:solidFill>
                          <a:effectLst/>
                          <a:latin typeface="Times New Roman" panose="02020603050405020304" pitchFamily="18" charset="0"/>
                        </a:rPr>
                        <a:t> 1 adet Çok Fonksiyonlu, Renkli ,Çift Taraflı Yazdırma Özelliği Olan Fotokopi makinesi </a:t>
                      </a:r>
                      <a:r>
                        <a:rPr lang="tr-TR" sz="1200" b="1" i="0" u="none" strike="noStrike" dirty="0">
                          <a:solidFill>
                            <a:srgbClr val="FF0000"/>
                          </a:solidFill>
                          <a:effectLst/>
                          <a:latin typeface="Times New Roman" panose="02020603050405020304" pitchFamily="18" charset="0"/>
                        </a:rPr>
                        <a:t>BİLGİ İŞLEM DAİRE BAŞKANLIĞI,  </a:t>
                      </a:r>
                      <a:r>
                        <a:rPr lang="tr-TR" sz="1200" b="1" i="0" u="none" strike="noStrike" dirty="0">
                          <a:solidFill>
                            <a:srgbClr val="000000"/>
                          </a:solidFill>
                          <a:effectLst/>
                          <a:latin typeface="Times New Roman" panose="02020603050405020304" pitchFamily="18" charset="0"/>
                        </a:rPr>
                        <a:t>1 adet</a:t>
                      </a:r>
                      <a:r>
                        <a:rPr lang="tr-TR" sz="1200" b="1" i="0" u="none" strike="noStrike" dirty="0">
                          <a:solidFill>
                            <a:srgbClr val="FF0000"/>
                          </a:solidFill>
                          <a:effectLst/>
                          <a:latin typeface="Times New Roman" panose="02020603050405020304" pitchFamily="18" charset="0"/>
                        </a:rPr>
                        <a:t> </a:t>
                      </a:r>
                      <a:r>
                        <a:rPr lang="tr-TR" sz="1200" b="1" i="0" u="none" strike="noStrike" dirty="0">
                          <a:solidFill>
                            <a:srgbClr val="000000"/>
                          </a:solidFill>
                          <a:effectLst/>
                          <a:latin typeface="Times New Roman" panose="02020603050405020304" pitchFamily="18" charset="0"/>
                        </a:rPr>
                        <a:t>çok fonksiyonlu renkli fotokopi makinesi </a:t>
                      </a:r>
                      <a:r>
                        <a:rPr lang="tr-TR" sz="1200" b="1" i="0" u="none" strike="noStrike" dirty="0">
                          <a:solidFill>
                            <a:srgbClr val="FF0000"/>
                          </a:solidFill>
                          <a:effectLst/>
                          <a:latin typeface="Times New Roman" panose="02020603050405020304" pitchFamily="18" charset="0"/>
                        </a:rPr>
                        <a:t>SKS,  </a:t>
                      </a:r>
                      <a:r>
                        <a:rPr lang="tr-TR" sz="1200" b="1" i="0" u="none" strike="noStrike" dirty="0">
                          <a:solidFill>
                            <a:srgbClr val="000000"/>
                          </a:solidFill>
                          <a:effectLst/>
                          <a:latin typeface="Times New Roman" panose="02020603050405020304" pitchFamily="18" charset="0"/>
                        </a:rPr>
                        <a:t>1 adet fotokopi makinesi PERSONEL, 2 adet baskı  çalışmalarında kullanmak için</a:t>
                      </a:r>
                      <a:r>
                        <a:rPr lang="tr-TR" sz="1200" b="1" i="0" u="none" strike="noStrike" dirty="0">
                          <a:solidFill>
                            <a:srgbClr val="FF0000"/>
                          </a:solidFill>
                          <a:effectLst/>
                          <a:latin typeface="Times New Roman" panose="02020603050405020304" pitchFamily="18" charset="0"/>
                        </a:rPr>
                        <a:t> MERKEZİ ARAŞTIRMA LAB., </a:t>
                      </a:r>
                      <a:r>
                        <a:rPr lang="tr-TR" sz="1200" b="1" i="0" u="none" strike="noStrike" dirty="0">
                          <a:solidFill>
                            <a:srgbClr val="000000"/>
                          </a:solidFill>
                          <a:effectLst/>
                          <a:latin typeface="Times New Roman" panose="02020603050405020304" pitchFamily="18" charset="0"/>
                        </a:rPr>
                        <a:t>hızlı çıktı alınabilen baskı makinesine ihtiyaç vardır A3 ten A3 kağıda çıktı alabilen, çift taraflı baskı yapabilen</a:t>
                      </a:r>
                      <a:r>
                        <a:rPr lang="tr-TR" sz="1200" b="1" i="0" u="none" strike="noStrike" dirty="0">
                          <a:solidFill>
                            <a:srgbClr val="FF0000"/>
                          </a:solidFill>
                          <a:effectLst/>
                          <a:latin typeface="Times New Roman" panose="02020603050405020304" pitchFamily="18" charset="0"/>
                        </a:rPr>
                        <a:t> YUZEM, </a:t>
                      </a:r>
                      <a:r>
                        <a:rPr lang="tr-TR" sz="1200" b="1" i="0" u="none" strike="noStrike" dirty="0">
                          <a:solidFill>
                            <a:srgbClr val="000000"/>
                          </a:solidFill>
                          <a:effectLst/>
                          <a:latin typeface="Times New Roman" panose="02020603050405020304" pitchFamily="18" charset="0"/>
                        </a:rPr>
                        <a:t>2 adet renkli fotokopi makinası</a:t>
                      </a:r>
                      <a:r>
                        <a:rPr lang="tr-TR" sz="1200" b="1" i="0" u="none" strike="noStrike" dirty="0">
                          <a:solidFill>
                            <a:srgbClr val="FF0000"/>
                          </a:solidFill>
                          <a:effectLst/>
                          <a:latin typeface="Times New Roman" panose="02020603050405020304" pitchFamily="18" charset="0"/>
                        </a:rPr>
                        <a:t> YUBİTAM, </a:t>
                      </a:r>
                      <a:r>
                        <a:rPr lang="tr-TR" sz="1200" b="1" i="0" u="none" strike="noStrike" dirty="0">
                          <a:solidFill>
                            <a:srgbClr val="000000"/>
                          </a:solidFill>
                          <a:effectLst/>
                          <a:latin typeface="Times New Roman" panose="02020603050405020304" pitchFamily="18" charset="0"/>
                        </a:rPr>
                        <a:t>renkli fotokopi makinası</a:t>
                      </a:r>
                      <a:r>
                        <a:rPr lang="tr-TR" sz="1200" b="1" i="0" u="none" strike="noStrike" dirty="0">
                          <a:solidFill>
                            <a:srgbClr val="FF0000"/>
                          </a:solidFill>
                          <a:effectLst/>
                          <a:latin typeface="Times New Roman" panose="02020603050405020304" pitchFamily="18" charset="0"/>
                        </a:rPr>
                        <a:t> MÜHENDİSLİK FAKÜLTESİ</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03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3</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5.000</a:t>
                      </a:r>
                      <a:endParaRPr lang="tr-TR" sz="1200" b="1"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dirty="0">
                          <a:solidFill>
                            <a:srgbClr val="000000"/>
                          </a:solidFill>
                          <a:effectLst/>
                          <a:latin typeface="Times New Roman" panose="02020603050405020304" pitchFamily="18" charset="0"/>
                        </a:rPr>
                        <a:t>06</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200" b="1"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tr-TR" sz="1200" b="1"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tr-TR" sz="1200" b="1" i="0" u="none" strike="noStrike" dirty="0">
                          <a:solidFill>
                            <a:srgbClr val="000000"/>
                          </a:solidFill>
                          <a:effectLst/>
                          <a:latin typeface="Times New Roman" panose="02020603050405020304" pitchFamily="18" charset="0"/>
                        </a:rPr>
                        <a:t>01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200" b="1" i="0" u="none" strike="noStrike" dirty="0" smtClean="0">
                          <a:solidFill>
                            <a:srgbClr val="000000"/>
                          </a:solidFill>
                          <a:effectLst/>
                          <a:latin typeface="Times New Roman" panose="02020603050405020304" pitchFamily="18" charset="0"/>
                        </a:rPr>
                        <a:t>30.000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dirty="0" smtClean="0">
                          <a:solidFill>
                            <a:srgbClr val="000000"/>
                          </a:solidFill>
                          <a:effectLst/>
                          <a:latin typeface="Times New Roman" panose="02020603050405020304" pitchFamily="18" charset="0"/>
                        </a:rPr>
                        <a:t>03</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7</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smtClean="0">
                          <a:solidFill>
                            <a:srgbClr val="000000"/>
                          </a:solidFill>
                          <a:effectLst/>
                          <a:latin typeface="Times New Roman" panose="02020603050405020304" pitchFamily="18" charset="0"/>
                        </a:rPr>
                        <a:t>3</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smtClean="0">
                          <a:solidFill>
                            <a:srgbClr val="000000"/>
                          </a:solidFill>
                          <a:effectLst/>
                          <a:latin typeface="Times New Roman" panose="02020603050405020304" pitchFamily="18" charset="0"/>
                        </a:rPr>
                        <a:t>01</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Times New Roman" panose="02020603050405020304" pitchFamily="18" charset="0"/>
                        </a:rPr>
                        <a:t>5.000</a:t>
                      </a: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85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4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1200" b="1" i="0" u="none" strike="noStrike">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0" i="0" u="none" strike="noStrike" dirty="0" smtClean="0">
                          <a:solidFill>
                            <a:srgbClr val="000000"/>
                          </a:solidFill>
                          <a:effectLst/>
                          <a:latin typeface="Times New Roman" panose="02020603050405020304" pitchFamily="18" charset="0"/>
                        </a:rPr>
                        <a:t>35.000</a:t>
                      </a:r>
                      <a:r>
                        <a:rPr lang="tr-TR" sz="1200" b="0"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4421">
                <a:tc rowSpan="3">
                  <a:txBody>
                    <a:bodyPr/>
                    <a:lstStyle/>
                    <a:p>
                      <a:pPr algn="ctr" fontAlgn="ctr"/>
                      <a:r>
                        <a:rPr lang="tr-TR" sz="700" b="1" i="0" u="none" strike="noStrike" dirty="0">
                          <a:solidFill>
                            <a:srgbClr val="000000"/>
                          </a:solidFill>
                          <a:effectLst/>
                          <a:latin typeface="Times New Roman" panose="02020603050405020304" pitchFamily="18" charset="0"/>
                        </a:rPr>
                        <a:t>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3">
                  <a:txBody>
                    <a:bodyPr/>
                    <a:lstStyle/>
                    <a:p>
                      <a:pPr algn="ctr" fontAlgn="ctr"/>
                      <a:r>
                        <a:rPr lang="tr-TR" sz="1200" b="1" i="0" u="none" strike="noStrike" dirty="0">
                          <a:solidFill>
                            <a:srgbClr val="000000"/>
                          </a:solidFill>
                          <a:effectLst/>
                          <a:latin typeface="Times New Roman" panose="02020603050405020304" pitchFamily="18" charset="0"/>
                        </a:rPr>
                        <a:t>Klima alımı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dirty="0">
                          <a:solidFill>
                            <a:srgbClr val="000000"/>
                          </a:solidFill>
                          <a:effectLst/>
                          <a:latin typeface="Times New Roman" panose="02020603050405020304" pitchFamily="18" charset="0"/>
                        </a:rPr>
                        <a:t>01.01.2017/31.12.2017</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a:solidFill>
                            <a:srgbClr val="000000"/>
                          </a:solidFill>
                          <a:effectLst/>
                          <a:latin typeface="Times New Roman" panose="02020603050405020304" pitchFamily="18" charset="0"/>
                        </a:rPr>
                        <a:t>TÜM BİRİMLER</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tr-TR" sz="1200" b="1" i="0" u="none" strike="noStrike">
                          <a:solidFill>
                            <a:srgbClr val="000000"/>
                          </a:solidFill>
                          <a:effectLst/>
                          <a:latin typeface="Times New Roman" panose="02020603050405020304" pitchFamily="18" charset="0"/>
                        </a:rPr>
                        <a:t>2 Adet Split Klima alımı </a:t>
                      </a:r>
                      <a:r>
                        <a:rPr lang="tr-TR" sz="1200" b="1" i="0" u="none" strike="noStrike">
                          <a:solidFill>
                            <a:srgbClr val="FF0000"/>
                          </a:solidFill>
                          <a:effectLst/>
                          <a:latin typeface="Times New Roman" panose="02020603050405020304" pitchFamily="18" charset="0"/>
                        </a:rPr>
                        <a:t>YABANCI DİLLER YÜKSEKOKULU, </a:t>
                      </a:r>
                      <a:r>
                        <a:rPr lang="tr-TR" sz="1200" b="1" i="0" u="none" strike="noStrike">
                          <a:solidFill>
                            <a:srgbClr val="000000"/>
                          </a:solidFill>
                          <a:effectLst/>
                          <a:latin typeface="Times New Roman" panose="02020603050405020304" pitchFamily="18" charset="0"/>
                        </a:rPr>
                        <a:t>10 adet klima alımı </a:t>
                      </a:r>
                      <a:r>
                        <a:rPr lang="tr-TR" sz="1200" b="1" i="0" u="none" strike="noStrike">
                          <a:solidFill>
                            <a:srgbClr val="FF0000"/>
                          </a:solidFill>
                          <a:effectLst/>
                          <a:latin typeface="Times New Roman" panose="02020603050405020304" pitchFamily="18" charset="0"/>
                        </a:rPr>
                        <a:t>SANAT TASARIM FAKÜLTESİ, TERMAL MYO</a:t>
                      </a:r>
                      <a:endParaRPr lang="tr-TR" sz="1200" b="1" i="0" u="none" strike="noStrike">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6</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200" b="1"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tr-TR" sz="1200" b="1" i="0" u="none" strike="noStrike">
                          <a:solidFill>
                            <a:srgbClr val="000000"/>
                          </a:solidFill>
                          <a:effectLst/>
                          <a:latin typeface="Times New Roman" panose="02020603050405020304" pitchFamily="18" charset="0"/>
                        </a:rPr>
                        <a:t>2</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tr-TR" sz="1200" b="1" i="0" u="none" strike="noStrike">
                          <a:solidFill>
                            <a:srgbClr val="000000"/>
                          </a:solidFill>
                          <a:effectLst/>
                          <a:latin typeface="Times New Roman" panose="02020603050405020304" pitchFamily="18" charset="0"/>
                        </a:rPr>
                        <a:t>1</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200" b="1" i="0" u="none" strike="noStrike" dirty="0">
                          <a:solidFill>
                            <a:srgbClr val="000000"/>
                          </a:solidFill>
                          <a:effectLst/>
                          <a:latin typeface="Times New Roman" panose="02020603050405020304" pitchFamily="18" charset="0"/>
                        </a:rPr>
                        <a:t>40.000</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2044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67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4">
                  <a:txBody>
                    <a:bodyPr/>
                    <a:lstStyle/>
                    <a:p>
                      <a:pPr algn="ctr" fontAlgn="ctr"/>
                      <a:r>
                        <a:rPr lang="tr-TR" sz="600" b="1" i="0" u="none" strike="noStrike">
                          <a:solidFill>
                            <a:srgbClr val="000000"/>
                          </a:solidFill>
                          <a:effectLst/>
                          <a:latin typeface="Times New Roman" panose="02020603050405020304" pitchFamily="18" charset="0"/>
                        </a:rPr>
                        <a:t>TOPLAM PROJE MALİYETİ</a:t>
                      </a: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dirty="0">
                          <a:solidFill>
                            <a:srgbClr val="000000"/>
                          </a:solidFill>
                          <a:effectLst/>
                          <a:latin typeface="Times New Roman" panose="02020603050405020304" pitchFamily="18" charset="0"/>
                        </a:rPr>
                        <a:t> </a:t>
                      </a:r>
                      <a:r>
                        <a:rPr lang="tr-TR" sz="700" b="0" i="0" u="none" strike="noStrike" dirty="0" smtClean="0">
                          <a:solidFill>
                            <a:srgbClr val="000000"/>
                          </a:solidFill>
                          <a:effectLst/>
                          <a:latin typeface="Times New Roman" panose="02020603050405020304" pitchFamily="18" charset="0"/>
                        </a:rPr>
                        <a:t>40.000</a:t>
                      </a:r>
                      <a:endParaRPr lang="tr-TR" sz="700" b="0" i="0" u="none" strike="noStrike" dirty="0">
                        <a:solidFill>
                          <a:srgbClr val="000000"/>
                        </a:solidFill>
                        <a:effectLst/>
                        <a:latin typeface="Times New Roman" panose="02020603050405020304" pitchFamily="18" charset="0"/>
                      </a:endParaRPr>
                    </a:p>
                  </a:txBody>
                  <a:tcPr marL="6594" marR="6594" marT="6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sp>
        <p:nvSpPr>
          <p:cNvPr id="12" name="Dikdörtgen 11"/>
          <p:cNvSpPr/>
          <p:nvPr/>
        </p:nvSpPr>
        <p:spPr>
          <a:xfrm>
            <a:off x="4355976" y="3068960"/>
            <a:ext cx="302433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p:nvSpPr>
        <p:spPr>
          <a:xfrm>
            <a:off x="4355976" y="6021288"/>
            <a:ext cx="302433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p:cNvSpPr/>
          <p:nvPr/>
        </p:nvSpPr>
        <p:spPr>
          <a:xfrm>
            <a:off x="4355976" y="3212976"/>
            <a:ext cx="144016" cy="9783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4355976" y="5301208"/>
            <a:ext cx="1440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rtı 15"/>
          <p:cNvSpPr/>
          <p:nvPr/>
        </p:nvSpPr>
        <p:spPr>
          <a:xfrm>
            <a:off x="3779912" y="4111766"/>
            <a:ext cx="1296144" cy="1268987"/>
          </a:xfrm>
          <a:prstGeom prst="mathPlus">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tr-TR"/>
          </a:p>
        </p:txBody>
      </p:sp>
      <p:sp>
        <p:nvSpPr>
          <p:cNvPr id="17" name="Sağ Ok 16"/>
          <p:cNvSpPr/>
          <p:nvPr/>
        </p:nvSpPr>
        <p:spPr>
          <a:xfrm rot="19549610">
            <a:off x="4568349" y="2978384"/>
            <a:ext cx="4514559" cy="53006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45783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047601571"/>
              </p:ext>
            </p:extLst>
          </p:nvPr>
        </p:nvGraphicFramePr>
        <p:xfrm>
          <a:off x="251520" y="116633"/>
          <a:ext cx="8640960" cy="7604028"/>
        </p:xfrm>
        <a:graphic>
          <a:graphicData uri="http://schemas.openxmlformats.org/drawingml/2006/table">
            <a:tbl>
              <a:tblPr/>
              <a:tblGrid>
                <a:gridCol w="576064"/>
                <a:gridCol w="288032"/>
                <a:gridCol w="288032"/>
                <a:gridCol w="576064"/>
                <a:gridCol w="576064"/>
                <a:gridCol w="576064"/>
                <a:gridCol w="576064"/>
                <a:gridCol w="576064"/>
                <a:gridCol w="576064"/>
                <a:gridCol w="576064"/>
                <a:gridCol w="576064"/>
                <a:gridCol w="576064"/>
                <a:gridCol w="576064"/>
                <a:gridCol w="576064"/>
                <a:gridCol w="576064"/>
                <a:gridCol w="576064"/>
              </a:tblGrid>
              <a:tr h="236348">
                <a:tc>
                  <a:txBody>
                    <a:bodyPr/>
                    <a:lstStyle/>
                    <a:p>
                      <a:pPr algn="l" fontAlgn="ctr"/>
                      <a:endParaRPr lang="tr-TR" sz="1800" b="0" i="0" u="none" strike="noStrike" dirty="0">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gridSpan="2">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hMerge="1">
                  <a:txBody>
                    <a:bodyPr/>
                    <a:lstStyle/>
                    <a:p>
                      <a:endParaRPr lang="tr-TR"/>
                    </a:p>
                  </a:txBody>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a:noFill/>
                    </a:lnB>
                  </a:tcPr>
                </a:tc>
              </a:tr>
              <a:tr h="236348">
                <a:tc gridSpan="16">
                  <a:txBody>
                    <a:bodyPr/>
                    <a:lstStyle/>
                    <a:p>
                      <a:pPr algn="ctr" fontAlgn="ctr"/>
                      <a:r>
                        <a:rPr lang="tr-TR" sz="2400" b="1" i="0" u="none" strike="noStrike" dirty="0">
                          <a:solidFill>
                            <a:srgbClr val="000000"/>
                          </a:solidFill>
                          <a:effectLst/>
                          <a:latin typeface="+mn-lt"/>
                        </a:rPr>
                        <a:t>HİZMET GEREKÇESİ VE HEDEFLERİ</a:t>
                      </a:r>
                    </a:p>
                  </a:txBody>
                  <a:tcPr marL="5886" marR="5886" marT="5886"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48">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gridSpan="2">
                  <a:txBody>
                    <a:bodyPr/>
                    <a:lstStyle/>
                    <a:p>
                      <a:endParaRPr lang="tr-T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endParaRPr lang="tr-TR" sz="1800" b="1" i="0" u="none" strike="noStrike">
                        <a:solidFill>
                          <a:srgbClr val="000000"/>
                        </a:solidFill>
                        <a:effectLst/>
                        <a:latin typeface="Times New Roman" panose="02020603050405020304" pitchFamily="18" charset="0"/>
                      </a:endParaRPr>
                    </a:p>
                  </a:txBody>
                  <a:tcPr marL="5886" marR="5886" marT="5886" marB="0" anchor="ctr">
                    <a:lnL>
                      <a:noFill/>
                    </a:lnL>
                    <a:lnR>
                      <a:noFill/>
                    </a:lnR>
                    <a:lnT>
                      <a:noFill/>
                    </a:lnT>
                    <a:lnB w="25400" cap="flat" cmpd="dbl" algn="ctr">
                      <a:solidFill>
                        <a:srgbClr val="000000"/>
                      </a:solidFill>
                      <a:prstDash val="solid"/>
                      <a:round/>
                      <a:headEnd type="none" w="med" len="med"/>
                      <a:tailEnd type="none" w="med" len="med"/>
                    </a:lnB>
                  </a:tcPr>
                </a:tc>
              </a:tr>
              <a:tr h="236348">
                <a:tc gridSpan="2">
                  <a:txBody>
                    <a:bodyPr/>
                    <a:lstStyle/>
                    <a:p>
                      <a:pPr algn="l" fontAlgn="ctr"/>
                      <a:r>
                        <a:rPr lang="tr-TR" sz="1800" b="1" i="0" u="none" strike="noStrike">
                          <a:solidFill>
                            <a:srgbClr val="000000"/>
                          </a:solidFill>
                          <a:effectLst/>
                          <a:latin typeface="Times New Roman" panose="02020603050405020304" pitchFamily="18" charset="0"/>
                        </a:rPr>
                        <a:t>Yılı</a:t>
                      </a:r>
                    </a:p>
                  </a:txBody>
                  <a:tcPr marL="5886" marR="5886" marT="588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4">
                  <a:txBody>
                    <a:bodyPr/>
                    <a:lstStyle/>
                    <a:p>
                      <a:pPr algn="l" fontAlgn="ctr"/>
                      <a:r>
                        <a:rPr lang="tr-TR" sz="1800" b="1" i="0" u="none" strike="noStrike">
                          <a:solidFill>
                            <a:srgbClr val="000000"/>
                          </a:solidFill>
                          <a:effectLst/>
                          <a:latin typeface="Times New Roman" panose="02020603050405020304" pitchFamily="18" charset="0"/>
                        </a:rPr>
                        <a:t>2017</a:t>
                      </a: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800" b="1" i="0" u="none" strike="noStrike">
                        <a:solidFill>
                          <a:srgbClr val="000000"/>
                        </a:solidFill>
                        <a:effectLst/>
                        <a:latin typeface="Times New Roman" panose="02020603050405020304" pitchFamily="18" charset="0"/>
                      </a:endParaRP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7731">
                <a:tc gridSpan="2">
                  <a:txBody>
                    <a:bodyPr/>
                    <a:lstStyle/>
                    <a:p>
                      <a:pPr algn="l" fontAlgn="ctr"/>
                      <a:r>
                        <a:rPr lang="tr-TR" sz="1800" b="1" i="0" u="none" strike="noStrike">
                          <a:solidFill>
                            <a:srgbClr val="000000"/>
                          </a:solidFill>
                          <a:effectLst/>
                          <a:latin typeface="Times New Roman" panose="02020603050405020304" pitchFamily="18" charset="0"/>
                        </a:rPr>
                        <a:t>Kurum Adı</a:t>
                      </a:r>
                    </a:p>
                  </a:txBody>
                  <a:tcPr marL="5886" marR="5886" marT="588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4">
                  <a:txBody>
                    <a:bodyPr/>
                    <a:lstStyle/>
                    <a:p>
                      <a:pPr algn="l" fontAlgn="ctr"/>
                      <a:r>
                        <a:rPr lang="tr-TR" sz="1800" b="0" i="0" u="none" strike="noStrike">
                          <a:solidFill>
                            <a:srgbClr val="000000"/>
                          </a:solidFill>
                          <a:effectLst/>
                          <a:latin typeface="Times New Roman" panose="02020603050405020304" pitchFamily="18" charset="0"/>
                        </a:rPr>
                        <a:t> </a:t>
                      </a: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7731">
                <a:tc gridSpan="2">
                  <a:txBody>
                    <a:bodyPr/>
                    <a:lstStyle/>
                    <a:p>
                      <a:pPr algn="l" fontAlgn="ctr"/>
                      <a:r>
                        <a:rPr lang="tr-TR" sz="1800" b="1" i="0" u="none" strike="noStrike">
                          <a:solidFill>
                            <a:srgbClr val="000000"/>
                          </a:solidFill>
                          <a:effectLst/>
                          <a:latin typeface="Times New Roman" panose="02020603050405020304" pitchFamily="18" charset="0"/>
                        </a:rPr>
                        <a:t>Birim Adı</a:t>
                      </a:r>
                    </a:p>
                  </a:txBody>
                  <a:tcPr marL="5886" marR="5886" marT="588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tr-TR"/>
                    </a:p>
                  </a:txBody>
                  <a:tcPr/>
                </a:tc>
                <a:tc gridSpan="14">
                  <a:txBody>
                    <a:bodyPr/>
                    <a:lstStyle/>
                    <a:p>
                      <a:pPr algn="l" fontAlgn="ctr"/>
                      <a:r>
                        <a:rPr lang="tr-TR" sz="1800" b="0" i="0" u="none" strike="noStrike" dirty="0">
                          <a:solidFill>
                            <a:srgbClr val="000000"/>
                          </a:solidFill>
                          <a:effectLst/>
                          <a:latin typeface="Times New Roman" panose="02020603050405020304" pitchFamily="18" charset="0"/>
                        </a:rPr>
                        <a:t> </a:t>
                      </a: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48">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endParaRPr lang="tr-T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tr-TR" sz="1800" b="0" i="0" u="none" strike="noStrike">
                        <a:solidFill>
                          <a:srgbClr val="000000"/>
                        </a:solidFill>
                        <a:effectLst/>
                        <a:latin typeface="Times New Roman" panose="02020603050405020304" pitchFamily="18" charset="0"/>
                      </a:endParaRPr>
                    </a:p>
                  </a:txBody>
                  <a:tcPr marL="5886" marR="5886" marT="5886"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9">
                  <a:txBody>
                    <a:bodyPr/>
                    <a:lstStyle/>
                    <a:p>
                      <a:pPr algn="l" fontAlgn="b"/>
                      <a:r>
                        <a:rPr lang="tr-TR" sz="1800" b="0" i="0" u="none" strike="noStrike" dirty="0">
                          <a:solidFill>
                            <a:srgbClr val="000000"/>
                          </a:solidFill>
                          <a:effectLst/>
                          <a:latin typeface="Arial Tur" panose="020B0604020202020204" pitchFamily="34" charset="0"/>
                        </a:rPr>
                        <a:t>      </a:t>
                      </a:r>
                      <a:r>
                        <a:rPr lang="tr-TR" sz="1800" b="0" i="0" u="none" strike="noStrike" dirty="0" smtClean="0">
                          <a:solidFill>
                            <a:srgbClr val="000000"/>
                          </a:solidFill>
                          <a:effectLst/>
                          <a:latin typeface="Arial Tur" panose="020B0604020202020204" pitchFamily="34" charset="0"/>
                        </a:rPr>
                        <a:t>Fonksiyonel </a:t>
                      </a:r>
                      <a:r>
                        <a:rPr lang="tr-TR" sz="1800" b="0" i="0" u="none" strike="noStrike" dirty="0">
                          <a:solidFill>
                            <a:srgbClr val="000000"/>
                          </a:solidFill>
                          <a:effectLst/>
                          <a:latin typeface="Arial Tur" panose="020B0604020202020204" pitchFamily="34" charset="0"/>
                        </a:rPr>
                        <a:t>Gerekçe</a:t>
                      </a:r>
                    </a:p>
                  </a:txBody>
                  <a:tcPr marL="5886" marR="5886" marT="5886"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467731">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7">
                  <a:txBody>
                    <a:bodyPr/>
                    <a:lstStyle/>
                    <a:p>
                      <a:pPr algn="l" fontAlgn="b"/>
                      <a:r>
                        <a:rPr lang="tr-TR" sz="1800" b="0" i="0" u="none" strike="noStrike" dirty="0">
                          <a:solidFill>
                            <a:srgbClr val="000000"/>
                          </a:solidFill>
                          <a:effectLst/>
                          <a:latin typeface="Arial Tur" panose="020B0604020202020204" pitchFamily="34" charset="0"/>
                        </a:rPr>
                        <a:t>      2.1. Eğitim Hizmetleri (09) </a:t>
                      </a:r>
                      <a:r>
                        <a:rPr lang="tr-TR" sz="1800" b="0" i="0" u="none" strike="noStrike" dirty="0">
                          <a:solidFill>
                            <a:srgbClr val="FF0000"/>
                          </a:solidFill>
                          <a:effectLst/>
                          <a:latin typeface="Arial Tur" panose="020B0604020202020204" pitchFamily="34" charset="0"/>
                        </a:rPr>
                        <a:t>(Okullar Merkezler)</a:t>
                      </a:r>
                      <a:endParaRPr lang="tr-TR" sz="1800" b="0" i="0" u="none" strike="noStrike" dirty="0">
                        <a:solidFill>
                          <a:srgbClr val="000000"/>
                        </a:solidFill>
                        <a:effectLst/>
                        <a:latin typeface="Arial Tur" panose="020B0604020202020204" pitchFamily="34" charset="0"/>
                      </a:endParaRPr>
                    </a:p>
                  </a:txBody>
                  <a:tcPr marL="5886" marR="5886" marT="5886"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467731">
                <a:tc>
                  <a:txBody>
                    <a:bodyPr/>
                    <a:lstStyle/>
                    <a:p>
                      <a:pPr algn="l" fontAlgn="t"/>
                      <a:r>
                        <a:rPr lang="tr-TR" sz="1800" b="0" i="0" u="none" strike="noStrike" dirty="0">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5">
                  <a:txBody>
                    <a:bodyPr/>
                    <a:lstStyle/>
                    <a:p>
                      <a:pPr algn="l" fontAlgn="b"/>
                      <a:r>
                        <a:rPr lang="tr-TR" sz="1800" b="0" i="0" u="none" strike="noStrike" dirty="0">
                          <a:solidFill>
                            <a:srgbClr val="000000"/>
                          </a:solidFill>
                          <a:effectLst/>
                          <a:latin typeface="Arial Tur" panose="020B0604020202020204" pitchFamily="34" charset="0"/>
                        </a:rPr>
                        <a:t>      2.1.1. Akademik eğitimin niteliği ve kalitesine ilişkin hizmetler (09.4)</a:t>
                      </a:r>
                    </a:p>
                    <a:p>
                      <a:pPr algn="l" fontAlgn="t"/>
                      <a:r>
                        <a:rPr lang="tr-TR" sz="1800" b="0" i="0" u="none" strike="noStrike" dirty="0">
                          <a:solidFill>
                            <a:srgbClr val="000000"/>
                          </a:solidFill>
                          <a:effectLst/>
                          <a:latin typeface="Times New Roman" panose="02020603050405020304" pitchFamily="18" charset="0"/>
                        </a:rPr>
                        <a:t> </a:t>
                      </a:r>
                    </a:p>
                  </a:txBody>
                  <a:tcPr marL="5886" marR="5886" marT="5886"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699113">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5">
                  <a:txBody>
                    <a:bodyPr/>
                    <a:lstStyle/>
                    <a:p>
                      <a:pPr algn="l" fontAlgn="b"/>
                      <a:r>
                        <a:rPr lang="tr-TR" sz="1800" b="0" i="0" u="none" strike="noStrike">
                          <a:solidFill>
                            <a:srgbClr val="000000"/>
                          </a:solidFill>
                          <a:effectLst/>
                          <a:latin typeface="Arial Tur" panose="020B0604020202020204" pitchFamily="34" charset="0"/>
                        </a:rPr>
                        <a:t>      Bu başlık altında, uluslararası düzeyde rekabetçi, istihdam ve kariyer odaklı bir eğitim önceliği ile ilişkili ve bütçe kararlarını destekleyecek kritik önemi haiz ürün, hizmet ve faaliyetler ile bunların gerekçeleri belirtilecektir.</a:t>
                      </a:r>
                    </a:p>
                  </a:txBody>
                  <a:tcPr marL="5886" marR="5886" marT="5886"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99113">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5">
                  <a:txBody>
                    <a:bodyPr/>
                    <a:lstStyle/>
                    <a:p>
                      <a:pPr algn="l" fontAlgn="b"/>
                      <a:r>
                        <a:rPr lang="tr-TR" sz="1800" b="0" i="0" u="none" strike="noStrike" dirty="0">
                          <a:solidFill>
                            <a:srgbClr val="000000"/>
                          </a:solidFill>
                          <a:effectLst/>
                          <a:latin typeface="Arial Tur" panose="020B0604020202020204" pitchFamily="34" charset="0"/>
                        </a:rPr>
                        <a:t>      Bu kapsamda tahsis edilen ödeneklerle nelerin gerçekleştirildiği ve teklif edilen ödeneklerle önümüzdeki dönemde öncelikli olarak “nelerin yapılacağı” performans programlarıyla uyumlu olarak belirtilecektir.</a:t>
                      </a:r>
                    </a:p>
                  </a:txBody>
                  <a:tcPr marL="5886" marR="5886" marT="5886"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7731">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5">
                  <a:txBody>
                    <a:bodyPr/>
                    <a:lstStyle/>
                    <a:p>
                      <a:pPr algn="l" fontAlgn="b"/>
                      <a:r>
                        <a:rPr lang="tr-TR" sz="1800" b="0" i="0" u="none" strike="noStrike" dirty="0">
                          <a:solidFill>
                            <a:srgbClr val="000000"/>
                          </a:solidFill>
                          <a:effectLst/>
                          <a:latin typeface="Arial Tur" panose="020B0604020202020204" pitchFamily="34" charset="0"/>
                        </a:rPr>
                        <a:t>      2.1.1.1. Öğrencilerin niteliğinin ve gelişiminin desteklenmesi: Ara insan gücü yetiştirilmesi</a:t>
                      </a:r>
                      <a:r>
                        <a:rPr lang="tr-TR" sz="1800" b="0" i="0" u="none" strike="noStrike" dirty="0" smtClean="0">
                          <a:solidFill>
                            <a:srgbClr val="000000"/>
                          </a:solidFill>
                          <a:effectLst/>
                          <a:latin typeface="Arial Tur" panose="020B0604020202020204" pitchFamily="34" charset="0"/>
                        </a:rPr>
                        <a:t>,</a:t>
                      </a:r>
                      <a:endParaRPr lang="tr-TR" sz="1800" b="0" i="0" u="none" strike="noStrike" dirty="0">
                        <a:solidFill>
                          <a:srgbClr val="000000"/>
                        </a:solidFill>
                        <a:effectLst/>
                        <a:latin typeface="Times New Roman" panose="02020603050405020304" pitchFamily="18" charset="0"/>
                      </a:endParaRPr>
                    </a:p>
                  </a:txBody>
                  <a:tcPr marL="5886" marR="5886" marT="5886"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4">
                  <a:txBody>
                    <a:bodyPr/>
                    <a:lstStyle/>
                    <a:p>
                      <a:pPr algn="l" fontAlgn="b"/>
                      <a:endParaRPr lang="tr-TR" sz="1800" b="0" i="0" u="none" strike="noStrike" dirty="0">
                        <a:solidFill>
                          <a:srgbClr val="000000"/>
                        </a:solidFill>
                        <a:effectLst/>
                        <a:latin typeface="Arial Tur" panose="020B0604020202020204" pitchFamily="34" charset="0"/>
                      </a:endParaRPr>
                    </a:p>
                  </a:txBody>
                  <a:tcPr marL="5886" marR="5886" marT="5886"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15">
                  <a:txBody>
                    <a:bodyPr/>
                    <a:lstStyle/>
                    <a:p>
                      <a:pPr algn="l" fontAlgn="b"/>
                      <a:endParaRPr lang="tr-TR" sz="1800" b="0" i="0" u="none" strike="noStrike" dirty="0">
                        <a:solidFill>
                          <a:srgbClr val="000000"/>
                        </a:solidFill>
                        <a:effectLst/>
                        <a:latin typeface="Arial Tur" panose="020B0604020202020204" pitchFamily="34" charset="0"/>
                      </a:endParaRPr>
                    </a:p>
                  </a:txBody>
                  <a:tcPr marL="5886" marR="5886" marT="5886"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2">
                  <a:txBody>
                    <a:bodyPr/>
                    <a:lstStyle/>
                    <a:p>
                      <a:pPr algn="l" fontAlgn="b"/>
                      <a:endParaRPr lang="tr-TR" sz="1800" b="0" i="0" u="none" strike="noStrike">
                        <a:solidFill>
                          <a:srgbClr val="000000"/>
                        </a:solidFill>
                        <a:effectLst/>
                        <a:latin typeface="Arial Tur" panose="020B0604020202020204" pitchFamily="34" charset="0"/>
                      </a:endParaRPr>
                    </a:p>
                  </a:txBody>
                  <a:tcPr marL="5886" marR="5886" marT="5886" marB="0" anchor="b">
                    <a:lnL>
                      <a:noFill/>
                    </a:lnL>
                    <a:lnR>
                      <a:noFill/>
                    </a:lnR>
                    <a:lnT>
                      <a:noFill/>
                    </a:lnT>
                    <a:lnB>
                      <a:noFill/>
                    </a:lnB>
                  </a:tcPr>
                </a:tc>
                <a:tc hMerge="1">
                  <a:txBody>
                    <a:bodyPr/>
                    <a:lstStyle/>
                    <a:p>
                      <a:endParaRPr lang="tr-TR"/>
                    </a:p>
                  </a:txBody>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r h="236348">
                <a:tc>
                  <a:txBody>
                    <a:bodyPr/>
                    <a:lstStyle/>
                    <a:p>
                      <a:pPr algn="l" fontAlgn="t"/>
                      <a:r>
                        <a:rPr lang="tr-TR" sz="1800" b="0" i="0" u="none" strike="noStrike">
                          <a:solidFill>
                            <a:srgbClr val="000000"/>
                          </a:solidFill>
                          <a:effectLst/>
                          <a:latin typeface="Times New Roman" panose="02020603050405020304" pitchFamily="18" charset="0"/>
                        </a:rPr>
                        <a:t> </a:t>
                      </a:r>
                    </a:p>
                  </a:txBody>
                  <a:tcPr marL="5886" marR="5886" marT="5886" marB="0">
                    <a:lnL w="25400" cap="flat" cmpd="dbl" algn="ctr">
                      <a:solidFill>
                        <a:srgbClr val="000000"/>
                      </a:solidFill>
                      <a:prstDash val="solid"/>
                      <a:round/>
                      <a:headEnd type="none" w="med" len="med"/>
                      <a:tailEnd type="none" w="med" len="med"/>
                    </a:lnL>
                    <a:lnR>
                      <a:noFill/>
                    </a:lnR>
                    <a:lnT>
                      <a:noFill/>
                    </a:lnT>
                    <a:lnB>
                      <a:noFill/>
                    </a:lnB>
                  </a:tcPr>
                </a:tc>
                <a:tc gridSpan="2">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hMerge="1">
                  <a:txBody>
                    <a:bodyPr/>
                    <a:lstStyle/>
                    <a:p>
                      <a:endParaRPr lang="tr-TR"/>
                    </a:p>
                  </a:txBody>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dirty="0">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endParaRPr lang="tr-TR" sz="1800" b="0" i="0" u="none" strike="noStrike">
                        <a:solidFill>
                          <a:srgbClr val="000000"/>
                        </a:solidFill>
                        <a:effectLst/>
                        <a:latin typeface="Times New Roman" panose="02020603050405020304" pitchFamily="18" charset="0"/>
                      </a:endParaRPr>
                    </a:p>
                  </a:txBody>
                  <a:tcPr marL="5886" marR="5886" marT="5886" marB="0">
                    <a:lnL>
                      <a:noFill/>
                    </a:lnL>
                    <a:lnR>
                      <a:noFill/>
                    </a:lnR>
                    <a:lnT>
                      <a:noFill/>
                    </a:lnT>
                    <a:lnB>
                      <a:noFill/>
                    </a:lnB>
                  </a:tcPr>
                </a:tc>
                <a:tc>
                  <a:txBody>
                    <a:bodyPr/>
                    <a:lstStyle/>
                    <a:p>
                      <a:pPr algn="l" fontAlgn="t"/>
                      <a:r>
                        <a:rPr lang="tr-TR" sz="1800" b="0" i="0" u="none" strike="noStrike" dirty="0">
                          <a:solidFill>
                            <a:srgbClr val="000000"/>
                          </a:solidFill>
                          <a:effectLst/>
                          <a:latin typeface="Times New Roman" panose="02020603050405020304" pitchFamily="18" charset="0"/>
                        </a:rPr>
                        <a:t> </a:t>
                      </a:r>
                    </a:p>
                  </a:txBody>
                  <a:tcPr marL="5886" marR="5886" marT="5886" marB="0">
                    <a:lnL>
                      <a:noFill/>
                    </a:lnL>
                    <a:lnR w="25400" cap="flat" cmpd="dbl" algn="ctr">
                      <a:solidFill>
                        <a:srgbClr val="000000"/>
                      </a:solidFill>
                      <a:prstDash val="solid"/>
                      <a:round/>
                      <a:headEnd type="none" w="med" len="med"/>
                      <a:tailEnd type="none" w="med" len="med"/>
                    </a:lnR>
                    <a:lnT>
                      <a:noFill/>
                    </a:lnT>
                    <a:lnB>
                      <a:noFill/>
                    </a:lnB>
                  </a:tcPr>
                </a:tc>
              </a:tr>
            </a:tbl>
          </a:graphicData>
        </a:graphic>
      </p:graphicFrame>
    </p:spTree>
    <p:extLst>
      <p:ext uri="{BB962C8B-B14F-4D97-AF65-F5344CB8AC3E}">
        <p14:creationId xmlns:p14="http://schemas.microsoft.com/office/powerpoint/2010/main" val="2535027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14026820"/>
              </p:ext>
            </p:extLst>
          </p:nvPr>
        </p:nvGraphicFramePr>
        <p:xfrm>
          <a:off x="107503" y="260648"/>
          <a:ext cx="9036494" cy="6470568"/>
        </p:xfrm>
        <a:graphic>
          <a:graphicData uri="http://schemas.openxmlformats.org/drawingml/2006/table">
            <a:tbl>
              <a:tblPr/>
              <a:tblGrid>
                <a:gridCol w="1104730"/>
                <a:gridCol w="2463835"/>
                <a:gridCol w="1036896"/>
                <a:gridCol w="1036896"/>
                <a:gridCol w="910918"/>
                <a:gridCol w="910918"/>
                <a:gridCol w="683286"/>
                <a:gridCol w="889015"/>
              </a:tblGrid>
              <a:tr h="73779">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gridSpan="3">
                  <a:txBody>
                    <a:bodyPr/>
                    <a:lstStyle/>
                    <a:p>
                      <a:pPr algn="l" fontAlgn="b"/>
                      <a:r>
                        <a:rPr lang="tr-TR" sz="2400" b="1" i="0" u="none" strike="noStrike" dirty="0">
                          <a:solidFill>
                            <a:srgbClr val="000000"/>
                          </a:solidFill>
                          <a:effectLst/>
                          <a:latin typeface="Times New Roman" panose="02020603050405020304" pitchFamily="18" charset="0"/>
                        </a:rPr>
                        <a:t>FORM  : 10</a:t>
                      </a:r>
                    </a:p>
                  </a:txBody>
                  <a:tcPr marL="2584" marR="2584" marT="2584" marB="0" anchor="b">
                    <a:lnL>
                      <a:noFill/>
                    </a:lnL>
                    <a:lnR>
                      <a:noFill/>
                    </a:lnR>
                    <a:lnT>
                      <a:noFill/>
                    </a:lnT>
                    <a:lnB>
                      <a:noFill/>
                    </a:lnB>
                  </a:tcPr>
                </a:tc>
                <a:tc hMerge="1">
                  <a:txBody>
                    <a:bodyPr/>
                    <a:lstStyle/>
                    <a:p>
                      <a:pPr algn="l" fontAlgn="b"/>
                      <a:endParaRPr lang="tr-TR" sz="2400" b="1" i="0" u="none" strike="noStrike" dirty="0">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hMerge="1">
                  <a:txBody>
                    <a:bodyPr/>
                    <a:lstStyle/>
                    <a:p>
                      <a:pPr algn="l" fontAlgn="b"/>
                      <a:endParaRPr lang="tr-TR" sz="1200" b="1" i="0" u="none" strike="noStrike" dirty="0">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73779">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119451">
                <a:tc gridSpan="7">
                  <a:txBody>
                    <a:bodyPr/>
                    <a:lstStyle/>
                    <a:p>
                      <a:pPr algn="ctr" fontAlgn="b"/>
                      <a:r>
                        <a:rPr lang="tr-TR" sz="2400" b="1" i="0" u="none" strike="noStrike" dirty="0" smtClean="0">
                          <a:solidFill>
                            <a:srgbClr val="000000"/>
                          </a:solidFill>
                          <a:effectLst/>
                          <a:latin typeface="Times New Roman" panose="02020603050405020304" pitchFamily="18" charset="0"/>
                        </a:rPr>
                        <a:t>BİRİMLERİN HİZMET MALİYETİNİN TESPİTİNE İLİŞKİN BİLGİ FORMU</a:t>
                      </a:r>
                      <a:endParaRPr lang="tr-TR" sz="2400" b="1" i="0" u="none" strike="noStrike" dirty="0">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73779">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94155">
                <a:tc>
                  <a:txBody>
                    <a:bodyPr/>
                    <a:lstStyle/>
                    <a:p>
                      <a:pPr algn="l" fontAlgn="b"/>
                      <a:r>
                        <a:rPr lang="tr-TR" sz="1200" b="1" i="0" u="none" strike="noStrike">
                          <a:solidFill>
                            <a:srgbClr val="000000"/>
                          </a:solidFill>
                          <a:effectLst/>
                          <a:latin typeface="Times New Roman" panose="02020603050405020304" pitchFamily="18" charset="0"/>
                        </a:rPr>
                        <a:t>Bütçe Yılı</a:t>
                      </a:r>
                    </a:p>
                  </a:txBody>
                  <a:tcPr marL="2584" marR="2584" marT="2584"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2017</a:t>
                      </a: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94155">
                <a:tc>
                  <a:txBody>
                    <a:bodyPr/>
                    <a:lstStyle/>
                    <a:p>
                      <a:pPr algn="l" fontAlgn="b"/>
                      <a:r>
                        <a:rPr lang="tr-TR" sz="1200" b="1" i="0" u="none" strike="noStrike">
                          <a:solidFill>
                            <a:srgbClr val="000000"/>
                          </a:solidFill>
                          <a:effectLst/>
                          <a:latin typeface="Times New Roman" panose="02020603050405020304" pitchFamily="18" charset="0"/>
                        </a:rPr>
                        <a:t>Kurum Adı</a:t>
                      </a:r>
                    </a:p>
                  </a:txBody>
                  <a:tcPr marL="2584" marR="2584" marT="2584"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a:t>
                      </a: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94155">
                <a:tc>
                  <a:txBody>
                    <a:bodyPr/>
                    <a:lstStyle/>
                    <a:p>
                      <a:pPr algn="l" fontAlgn="b"/>
                      <a:r>
                        <a:rPr lang="tr-TR" sz="1200" b="1" i="0" u="none" strike="noStrike">
                          <a:solidFill>
                            <a:srgbClr val="000000"/>
                          </a:solidFill>
                          <a:effectLst/>
                          <a:latin typeface="Times New Roman" panose="02020603050405020304" pitchFamily="18" charset="0"/>
                        </a:rPr>
                        <a:t>Birim Adı</a:t>
                      </a:r>
                    </a:p>
                  </a:txBody>
                  <a:tcPr marL="2584" marR="2584" marT="2584"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a:t>
                      </a: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2584" marR="2584" marT="2584" marB="0" anchor="b">
                    <a:lnL>
                      <a:noFill/>
                    </a:lnL>
                    <a:lnR>
                      <a:noFill/>
                    </a:lnR>
                    <a:lnT>
                      <a:noFill/>
                    </a:lnT>
                    <a:lnB>
                      <a:noFill/>
                    </a:lnB>
                  </a:tcPr>
                </a:tc>
              </a:tr>
              <a:tr h="161610">
                <a:tc rowSpan="2" gridSpan="2">
                  <a:txBody>
                    <a:bodyPr/>
                    <a:lstStyle/>
                    <a:p>
                      <a:pPr algn="ctr" fontAlgn="ctr"/>
                      <a:r>
                        <a:rPr lang="tr-TR" sz="1200" b="1" i="0" u="none" strike="noStrike" dirty="0">
                          <a:solidFill>
                            <a:srgbClr val="000000"/>
                          </a:solidFill>
                          <a:effectLst/>
                          <a:latin typeface="Times New Roman" panose="02020603050405020304" pitchFamily="18" charset="0"/>
                        </a:rPr>
                        <a:t>AÇIKLAMA(1)</a:t>
                      </a:r>
                    </a:p>
                  </a:txBody>
                  <a:tcPr marL="2584" marR="2584" marT="25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tr-TR"/>
                    </a:p>
                  </a:txBody>
                  <a:tcPr/>
                </a:tc>
                <a:tc>
                  <a:txBody>
                    <a:bodyPr/>
                    <a:lstStyle/>
                    <a:p>
                      <a:pPr algn="ctr" fontAlgn="b"/>
                      <a:r>
                        <a:rPr lang="tr-TR" sz="1200" b="1" i="0" u="none" strike="noStrike">
                          <a:solidFill>
                            <a:srgbClr val="000000"/>
                          </a:solidFill>
                          <a:effectLst/>
                          <a:latin typeface="Times New Roman" panose="02020603050405020304" pitchFamily="18" charset="0"/>
                        </a:rPr>
                        <a:t>2015</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2016</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2017</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2018</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2019</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tr-TR" sz="1200" b="1" i="0" u="none" strike="noStrike">
                          <a:solidFill>
                            <a:srgbClr val="000000"/>
                          </a:solidFill>
                          <a:effectLst/>
                          <a:latin typeface="Tahoma" panose="020B0604030504040204" pitchFamily="34" charset="0"/>
                        </a:rPr>
                        <a:t>HANGİ BİRİM DOLDURACAK</a:t>
                      </a:r>
                    </a:p>
                  </a:txBody>
                  <a:tcPr marL="2584" marR="2584" marT="25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10">
                <a:tc gridSpan="2" vMerge="1">
                  <a:txBody>
                    <a:bodyPr/>
                    <a:lstStyle/>
                    <a:p>
                      <a:endParaRPr lang="tr-TR"/>
                    </a:p>
                  </a:txBody>
                  <a:tcPr/>
                </a:tc>
                <a:tc hMerge="1" vMerge="1">
                  <a:txBody>
                    <a:bodyPr/>
                    <a:lstStyle/>
                    <a:p>
                      <a:endParaRPr lang="tr-TR"/>
                    </a:p>
                  </a:txBody>
                  <a:tcPr/>
                </a:tc>
                <a:tc>
                  <a:txBody>
                    <a:bodyPr/>
                    <a:lstStyle/>
                    <a:p>
                      <a:pPr algn="ctr" fontAlgn="b"/>
                      <a:r>
                        <a:rPr lang="tr-TR" sz="1200" b="1" i="0" u="none" strike="noStrike">
                          <a:solidFill>
                            <a:srgbClr val="000000"/>
                          </a:solidFill>
                          <a:effectLst/>
                          <a:latin typeface="Times New Roman" panose="02020603050405020304" pitchFamily="18" charset="0"/>
                        </a:rPr>
                        <a:t>YIL SONU</a:t>
                      </a:r>
                      <a:br>
                        <a:rPr lang="tr-TR" sz="1200" b="1" i="0" u="none" strike="noStrike">
                          <a:solidFill>
                            <a:srgbClr val="000000"/>
                          </a:solidFill>
                          <a:effectLst/>
                          <a:latin typeface="Times New Roman" panose="02020603050405020304" pitchFamily="18" charset="0"/>
                        </a:rPr>
                      </a:br>
                      <a:r>
                        <a:rPr lang="tr-TR" sz="1200" b="1" i="0" u="none" strike="noStrike">
                          <a:solidFill>
                            <a:srgbClr val="000000"/>
                          </a:solidFill>
                          <a:effectLst/>
                          <a:latin typeface="Times New Roman" panose="02020603050405020304" pitchFamily="18" charset="0"/>
                        </a:rPr>
                        <a:t>GERÇEKLEŞME</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HAZİRAN </a:t>
                      </a:r>
                      <a:br>
                        <a:rPr lang="tr-TR" sz="1200" b="1" i="0" u="none" strike="noStrike">
                          <a:solidFill>
                            <a:srgbClr val="000000"/>
                          </a:solidFill>
                          <a:effectLst/>
                          <a:latin typeface="Times New Roman" panose="02020603050405020304" pitchFamily="18" charset="0"/>
                        </a:rPr>
                      </a:br>
                      <a:r>
                        <a:rPr lang="tr-TR" sz="1200" b="1" i="0" u="none" strike="noStrike">
                          <a:solidFill>
                            <a:srgbClr val="000000"/>
                          </a:solidFill>
                          <a:effectLst/>
                          <a:latin typeface="Times New Roman" panose="02020603050405020304" pitchFamily="18" charset="0"/>
                        </a:rPr>
                        <a:t>GERÇEKLEŞME</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TEKLİF</a:t>
                      </a:r>
                    </a:p>
                  </a:txBody>
                  <a:tcPr marL="2584" marR="2584" marT="2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TAHMİN</a:t>
                      </a:r>
                    </a:p>
                  </a:txBody>
                  <a:tcPr marL="2584" marR="2584" marT="2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TAHMİN</a:t>
                      </a:r>
                    </a:p>
                  </a:txBody>
                  <a:tcPr marL="2584" marR="2584" marT="258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161610">
                <a:tc>
                  <a:txBody>
                    <a:bodyPr/>
                    <a:lstStyle/>
                    <a:p>
                      <a:pPr algn="l" fontAlgn="b"/>
                      <a:r>
                        <a:rPr lang="tr-TR" sz="1200" b="1" i="0" u="none" strike="noStrike">
                          <a:solidFill>
                            <a:srgbClr val="000000"/>
                          </a:solidFill>
                          <a:effectLst/>
                          <a:latin typeface="Times New Roman" panose="02020603050405020304" pitchFamily="18" charset="0"/>
                        </a:rPr>
                        <a:t>  I. PERSONEL</a:t>
                      </a:r>
                    </a:p>
                  </a:txBody>
                  <a:tcPr marL="2584" marR="2584" marT="25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3">
                  <a:txBody>
                    <a:bodyPr/>
                    <a:lstStyle/>
                    <a:p>
                      <a:pPr algn="ctr" fontAlgn="ctr"/>
                      <a:r>
                        <a:rPr lang="tr-TR" sz="1200" b="0" i="0" u="none" strike="noStrike" dirty="0">
                          <a:solidFill>
                            <a:srgbClr val="000000"/>
                          </a:solidFill>
                          <a:effectLst/>
                          <a:latin typeface="Tahoma" panose="020B0604030504040204" pitchFamily="34" charset="0"/>
                        </a:rPr>
                        <a:t>PERSONEL DAİRE BAŞKANLIĞI</a:t>
                      </a:r>
                    </a:p>
                  </a:txBody>
                  <a:tcPr marL="2584" marR="2584" marT="2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1. Kadrolu personel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2. Sözleşmeli personel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1" i="0" u="none" strike="noStrike">
                          <a:solidFill>
                            <a:srgbClr val="000000"/>
                          </a:solidFill>
                          <a:effectLst/>
                          <a:latin typeface="Times New Roman" panose="02020603050405020304" pitchFamily="18" charset="0"/>
                        </a:rPr>
                        <a:t> II. YOLLUKLAR</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9">
                  <a:txBody>
                    <a:bodyPr/>
                    <a:lstStyle/>
                    <a:p>
                      <a:pPr algn="ctr" fontAlgn="ctr"/>
                      <a:r>
                        <a:rPr lang="tr-TR" sz="1200" b="0" i="0" u="none" strike="noStrike">
                          <a:solidFill>
                            <a:srgbClr val="000000"/>
                          </a:solidFill>
                          <a:effectLst/>
                          <a:latin typeface="Tahoma" panose="020B0604030504040204" pitchFamily="34" charset="0"/>
                        </a:rPr>
                        <a:t>BÜTÜN BİRİMLER</a:t>
                      </a:r>
                    </a:p>
                  </a:txBody>
                  <a:tcPr marL="2584" marR="2584" marT="2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1. Yurtiçi geçici görevlendirme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2. Yurtiçi geçici görev süresi (gün)</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3. Yurtiçi sürekli görev yolluğu alan personel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dirty="0">
                          <a:solidFill>
                            <a:srgbClr val="000000"/>
                          </a:solidFill>
                          <a:effectLst/>
                          <a:latin typeface="Times New Roman" panose="02020603050405020304" pitchFamily="18" charset="0"/>
                        </a:rPr>
                        <a:t>     4. Yurtdışı geçici görevlendirme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5. Yurtdışı geçici görev süresi (gün)</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6. Yurtdışı sürekli görev yolluğu alan personel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7. Yolluk karşılığı tazminat alan personel sayısı </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it-IT" sz="1200" b="0" i="0" u="none" strike="noStrike">
                          <a:solidFill>
                            <a:srgbClr val="000000"/>
                          </a:solidFill>
                          <a:effectLst/>
                          <a:latin typeface="Times New Roman" panose="02020603050405020304" pitchFamily="18" charset="0"/>
                        </a:rPr>
                        <a:t>     8. Ticari taşıtlardan yararlanan personel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1" i="0" u="none" strike="noStrike">
                          <a:solidFill>
                            <a:srgbClr val="000000"/>
                          </a:solidFill>
                          <a:effectLst/>
                          <a:latin typeface="Times New Roman" panose="02020603050405020304" pitchFamily="18" charset="0"/>
                        </a:rPr>
                        <a:t> III. HİZMET ALIMLARI VE BAKIM ONARIM GİDERLERİ</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6">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rgbClr val="000000"/>
                          </a:solidFill>
                          <a:effectLst/>
                          <a:uLnTx/>
                          <a:uFillTx/>
                          <a:latin typeface="Tahoma" panose="020B0604030504040204" pitchFamily="34" charset="0"/>
                          <a:ea typeface="+mn-ea"/>
                          <a:cs typeface="+mn-cs"/>
                        </a:rPr>
                        <a:t>İMİD, YAPI İŞLERİ,  BİLGİ İŞLEM DAİRE BAŞKANLIĞI</a:t>
                      </a:r>
                    </a:p>
                    <a:p>
                      <a:pPr algn="ctr" fontAlgn="ctr"/>
                      <a:endParaRPr lang="tr-TR" sz="1200" b="0" i="0" u="none" strike="noStrike" dirty="0">
                        <a:solidFill>
                          <a:srgbClr val="000000"/>
                        </a:solidFill>
                        <a:effectLst/>
                        <a:latin typeface="Tahoma" panose="020B0604030504040204" pitchFamily="34" charset="0"/>
                      </a:endParaRPr>
                    </a:p>
                  </a:txBody>
                  <a:tcPr marL="2584" marR="2584" marT="258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1. Hizmet binalarının toplam kapalı mekan alanı (m</a:t>
                      </a:r>
                      <a:r>
                        <a:rPr lang="tr-TR" sz="1200" b="0" i="0" u="none" strike="noStrike" baseline="30000">
                          <a:solidFill>
                            <a:srgbClr val="000000"/>
                          </a:solidFill>
                          <a:effectLst/>
                          <a:latin typeface="Times New Roman" panose="02020603050405020304" pitchFamily="18" charset="0"/>
                        </a:rPr>
                        <a:t>2</a:t>
                      </a:r>
                      <a:r>
                        <a:rPr lang="tr-TR" sz="1200" b="0" i="0" u="none" strike="noStrike">
                          <a:solidFill>
                            <a:srgbClr val="000000"/>
                          </a:solidFill>
                          <a:effectLst/>
                          <a:latin typeface="Times New Roman" panose="02020603050405020304" pitchFamily="18" charset="0"/>
                        </a:rPr>
                        <a:t>)</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2. Kiralanan bina sayısı</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3. Kiralanan bina kullanım alanı (m</a:t>
                      </a:r>
                      <a:r>
                        <a:rPr lang="tr-TR" sz="1200" b="0" i="0" u="none" strike="noStrike" baseline="30000">
                          <a:solidFill>
                            <a:srgbClr val="000000"/>
                          </a:solidFill>
                          <a:effectLst/>
                          <a:latin typeface="Times New Roman" panose="02020603050405020304" pitchFamily="18" charset="0"/>
                        </a:rPr>
                        <a:t>2</a:t>
                      </a:r>
                      <a:r>
                        <a:rPr lang="tr-TR" sz="1200" b="0" i="0" u="none" strike="noStrike">
                          <a:solidFill>
                            <a:srgbClr val="000000"/>
                          </a:solidFill>
                          <a:effectLst/>
                          <a:latin typeface="Times New Roman" panose="02020603050405020304" pitchFamily="18" charset="0"/>
                        </a:rPr>
                        <a:t>)</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nn-NO" sz="1200" b="0" i="0" u="none" strike="noStrike">
                          <a:solidFill>
                            <a:srgbClr val="000000"/>
                          </a:solidFill>
                          <a:effectLst/>
                          <a:latin typeface="Times New Roman" panose="02020603050405020304" pitchFamily="18" charset="0"/>
                        </a:rPr>
                        <a:t>     4. Kiralanan binaların yıllık kira bedelleri</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161610">
                <a:tc gridSpan="2">
                  <a:txBody>
                    <a:bodyPr/>
                    <a:lstStyle/>
                    <a:p>
                      <a:pPr algn="l" fontAlgn="b"/>
                      <a:r>
                        <a:rPr lang="tr-TR" sz="1200" b="0" i="0" u="none" strike="noStrike">
                          <a:solidFill>
                            <a:srgbClr val="000000"/>
                          </a:solidFill>
                          <a:effectLst/>
                          <a:latin typeface="Times New Roman" panose="02020603050405020304" pitchFamily="18" charset="0"/>
                        </a:rPr>
                        <a:t>     5. Üçüncü şahıslara temizliği ihale edilen hizmet yerlerinin alanı (m</a:t>
                      </a:r>
                      <a:r>
                        <a:rPr lang="tr-TR" sz="1200" b="0" i="0" u="none" strike="noStrike" baseline="30000">
                          <a:solidFill>
                            <a:srgbClr val="000000"/>
                          </a:solidFill>
                          <a:effectLst/>
                          <a:latin typeface="Times New Roman" panose="02020603050405020304" pitchFamily="18" charset="0"/>
                        </a:rPr>
                        <a:t>2</a:t>
                      </a:r>
                      <a:r>
                        <a:rPr lang="tr-TR" sz="1200" b="0" i="0" u="none" strike="noStrike">
                          <a:solidFill>
                            <a:srgbClr val="000000"/>
                          </a:solidFill>
                          <a:effectLst/>
                          <a:latin typeface="Times New Roman" panose="02020603050405020304" pitchFamily="18" charset="0"/>
                        </a:rPr>
                        <a:t>)</a:t>
                      </a:r>
                    </a:p>
                  </a:txBody>
                  <a:tcPr marL="2584" marR="2584" marT="25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000000"/>
                          </a:solidFill>
                          <a:effectLst/>
                          <a:latin typeface="Times New Roman" panose="02020603050405020304" pitchFamily="18" charset="0"/>
                        </a:rPr>
                        <a:t> </a:t>
                      </a:r>
                    </a:p>
                  </a:txBody>
                  <a:tcPr marL="2584" marR="2584" marT="25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bl>
          </a:graphicData>
        </a:graphic>
      </p:graphicFrame>
    </p:spTree>
    <p:extLst>
      <p:ext uri="{BB962C8B-B14F-4D97-AF65-F5344CB8AC3E}">
        <p14:creationId xmlns:p14="http://schemas.microsoft.com/office/powerpoint/2010/main" val="2580350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up 12"/>
          <p:cNvGrpSpPr>
            <a:grpSpLocks/>
          </p:cNvGrpSpPr>
          <p:nvPr/>
        </p:nvGrpSpPr>
        <p:grpSpPr bwMode="auto">
          <a:xfrm>
            <a:off x="0" y="-11113"/>
            <a:ext cx="9144000" cy="1019176"/>
            <a:chOff x="465772" y="1160555"/>
            <a:chExt cx="6237301" cy="1019024"/>
          </a:xfrm>
        </p:grpSpPr>
        <p:sp>
          <p:nvSpPr>
            <p:cNvPr id="56328"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black"/>
                </a:solidFill>
              </a:endParaRPr>
            </a:p>
          </p:txBody>
        </p:sp>
        <p:sp>
          <p:nvSpPr>
            <p:cNvPr id="56329" name="Yuvarlatılmış Dikdörtgen 4"/>
            <p:cNvSpPr>
              <a:spLocks noChangeArrowheads="1"/>
            </p:cNvSpPr>
            <p:nvPr/>
          </p:nvSpPr>
          <p:spPr bwMode="auto">
            <a:xfrm>
              <a:off x="495618" y="1216284"/>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a:solidFill>
                    <a:schemeClr val="bg1"/>
                  </a:solidFill>
                  <a:latin typeface="Calibri" panose="020F0502020204030204" pitchFamily="34" charset="0"/>
                </a:rPr>
                <a:t>ÜNİVERSİTE DÜZEYİNDE PERFORMANS BÜTÇE ÇALIŞMALARININ GERÇEKLEŞTİRİLMESİ</a:t>
              </a:r>
            </a:p>
          </p:txBody>
        </p:sp>
      </p:grpSp>
      <p:sp>
        <p:nvSpPr>
          <p:cNvPr id="6" name="Dikdörtgen 5"/>
          <p:cNvSpPr/>
          <p:nvPr/>
        </p:nvSpPr>
        <p:spPr>
          <a:xfrm>
            <a:off x="0" y="1003300"/>
            <a:ext cx="914400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300" b="1" dirty="0">
                <a:solidFill>
                  <a:prstClr val="black"/>
                </a:solidFill>
              </a:rPr>
              <a:t>E-BÜTÇE </a:t>
            </a:r>
            <a:r>
              <a:rPr lang="tr-TR" sz="2300" b="1" dirty="0" smtClean="0">
                <a:solidFill>
                  <a:prstClr val="black"/>
                </a:solidFill>
              </a:rPr>
              <a:t>SİSTEMİNE VERİ GİRİŞLERİNİN YAPILMASI</a:t>
            </a:r>
            <a:endParaRPr lang="tr-TR" sz="2300" b="1" dirty="0">
              <a:solidFill>
                <a:prstClr val="black"/>
              </a:solidFill>
            </a:endParaRPr>
          </a:p>
        </p:txBody>
      </p:sp>
      <p:sp>
        <p:nvSpPr>
          <p:cNvPr id="2" name="Dikdörtgen 1"/>
          <p:cNvSpPr/>
          <p:nvPr/>
        </p:nvSpPr>
        <p:spPr>
          <a:xfrm>
            <a:off x="0" y="1654175"/>
            <a:ext cx="9144000" cy="400050"/>
          </a:xfrm>
          <a:prstGeom prst="rect">
            <a:avLst/>
          </a:prstGeom>
          <a:solidFill>
            <a:schemeClr val="accent1">
              <a:lumMod val="20000"/>
              <a:lumOff val="80000"/>
            </a:schemeClr>
          </a:solidFill>
        </p:spPr>
        <p:txBody>
          <a:bodyPr>
            <a:spAutoFit/>
          </a:bodyPr>
          <a:lstStyle/>
          <a:p>
            <a:pPr algn="ctr">
              <a:defRPr/>
            </a:pPr>
            <a:r>
              <a:rPr lang="tr-TR" sz="2000" b="1" dirty="0">
                <a:solidFill>
                  <a:prstClr val="black"/>
                </a:solidFill>
                <a:latin typeface="Calibri" panose="020F0502020204030204" pitchFamily="34" charset="0"/>
              </a:rPr>
              <a:t>Form 13 Gider Bütçe Fişlerinin Oluşturulması </a:t>
            </a:r>
          </a:p>
        </p:txBody>
      </p:sp>
      <p:graphicFrame>
        <p:nvGraphicFramePr>
          <p:cNvPr id="10" name="Tablo 9"/>
          <p:cNvGraphicFramePr>
            <a:graphicFrameLocks noGrp="1"/>
          </p:cNvGraphicFramePr>
          <p:nvPr>
            <p:extLst>
              <p:ext uri="{D42A27DB-BD31-4B8C-83A1-F6EECF244321}">
                <p14:modId xmlns:p14="http://schemas.microsoft.com/office/powerpoint/2010/main" val="313272572"/>
              </p:ext>
            </p:extLst>
          </p:nvPr>
        </p:nvGraphicFramePr>
        <p:xfrm>
          <a:off x="17744" y="2079624"/>
          <a:ext cx="9108511" cy="6140510"/>
        </p:xfrm>
        <a:graphic>
          <a:graphicData uri="http://schemas.openxmlformats.org/drawingml/2006/table">
            <a:tbl>
              <a:tblPr/>
              <a:tblGrid>
                <a:gridCol w="263735"/>
                <a:gridCol w="263735"/>
                <a:gridCol w="263735"/>
                <a:gridCol w="263735"/>
                <a:gridCol w="263735"/>
                <a:gridCol w="263735"/>
                <a:gridCol w="263735"/>
                <a:gridCol w="263735"/>
                <a:gridCol w="392386"/>
                <a:gridCol w="263735"/>
                <a:gridCol w="263735"/>
                <a:gridCol w="263735"/>
                <a:gridCol w="263735"/>
                <a:gridCol w="2637351"/>
                <a:gridCol w="971318"/>
                <a:gridCol w="971318"/>
                <a:gridCol w="971318"/>
              </a:tblGrid>
              <a:tr h="181220">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r>
              <a:tr h="329591">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gridSpan="2">
                  <a:txBody>
                    <a:bodyPr/>
                    <a:lstStyle/>
                    <a:p>
                      <a:pPr algn="l" fontAlgn="b"/>
                      <a:r>
                        <a:rPr lang="tr-TR" sz="2200" b="1" i="0" u="none" strike="noStrike" dirty="0" smtClean="0">
                          <a:solidFill>
                            <a:srgbClr val="000000"/>
                          </a:solidFill>
                          <a:effectLst/>
                          <a:latin typeface="Times New Roman" panose="02020603050405020304" pitchFamily="18" charset="0"/>
                        </a:rPr>
                        <a:t>FORM: 13 (1)</a:t>
                      </a:r>
                      <a:endParaRPr lang="tr-TR" sz="2200" b="1"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hMerge="1">
                  <a:txBody>
                    <a:bodyPr/>
                    <a:lstStyle/>
                    <a:p>
                      <a:pPr algn="l" fontAlgn="b"/>
                      <a:endParaRPr lang="tr-TR" sz="2200" b="1"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r>
              <a:tr h="329591">
                <a:tc gridSpan="17">
                  <a:txBody>
                    <a:bodyPr/>
                    <a:lstStyle/>
                    <a:p>
                      <a:pPr algn="ctr" fontAlgn="ctr"/>
                      <a:r>
                        <a:rPr lang="tr-TR" sz="2200" b="1" i="0" u="none" strike="noStrike" dirty="0">
                          <a:solidFill>
                            <a:srgbClr val="000000"/>
                          </a:solidFill>
                          <a:effectLst/>
                          <a:latin typeface="Times New Roman" panose="02020603050405020304" pitchFamily="18" charset="0"/>
                        </a:rPr>
                        <a:t>GİDER BÜTÇE FİŞİ</a:t>
                      </a:r>
                    </a:p>
                  </a:txBody>
                  <a:tcPr marL="3261" marR="3261" marT="3261"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59265">
                <a:tc gridSpan="4">
                  <a:txBody>
                    <a:bodyPr/>
                    <a:lstStyle/>
                    <a:p>
                      <a:pPr algn="ctr" fontAlgn="t"/>
                      <a:r>
                        <a:rPr lang="tr-TR" sz="1200" b="1" i="0" u="none" strike="noStrike" dirty="0">
                          <a:solidFill>
                            <a:srgbClr val="000000"/>
                          </a:solidFill>
                          <a:effectLst/>
                          <a:latin typeface="Times New Roman" panose="02020603050405020304" pitchFamily="18" charset="0"/>
                        </a:rPr>
                        <a:t>KURUMSAL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no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t"/>
                      <a:r>
                        <a:rPr lang="tr-TR" sz="1200" b="1" i="0" u="none" strike="noStrike" dirty="0">
                          <a:solidFill>
                            <a:srgbClr val="000000"/>
                          </a:solidFill>
                          <a:effectLst/>
                          <a:latin typeface="Times New Roman" panose="02020603050405020304" pitchFamily="18" charset="0"/>
                        </a:rPr>
                        <a:t>FONKSİYONEL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FİNANS.</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gridSpan="4">
                  <a:txBody>
                    <a:bodyPr/>
                    <a:lstStyle/>
                    <a:p>
                      <a:pPr algn="ctr" fontAlgn="t"/>
                      <a:r>
                        <a:rPr lang="tr-TR" sz="1200" b="1" i="0" u="none" strike="noStrike">
                          <a:solidFill>
                            <a:srgbClr val="000000"/>
                          </a:solidFill>
                          <a:effectLst/>
                          <a:latin typeface="Times New Roman" panose="02020603050405020304" pitchFamily="18" charset="0"/>
                        </a:rPr>
                        <a:t>EKONOMİK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ctr"/>
                      <a:r>
                        <a:rPr lang="tr-TR" sz="1200" b="1" i="0" u="none" strike="noStrike">
                          <a:solidFill>
                            <a:srgbClr val="000000"/>
                          </a:solidFill>
                          <a:effectLst/>
                          <a:latin typeface="Times New Roman" panose="02020603050405020304" pitchFamily="18" charset="0"/>
                        </a:rPr>
                        <a:t>2017</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2018</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2019</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59265">
                <a:tc gridSpan="4">
                  <a:txBody>
                    <a:bodyPr/>
                    <a:lstStyle/>
                    <a:p>
                      <a:pPr algn="ctr" fontAlgn="t"/>
                      <a:r>
                        <a:rPr lang="tr-TR" sz="1200" b="1" i="0" u="none" strike="noStrike">
                          <a:solidFill>
                            <a:srgbClr val="000000"/>
                          </a:solidFill>
                          <a:effectLst/>
                          <a:latin typeface="Times New Roman" panose="02020603050405020304" pitchFamily="18" charset="0"/>
                        </a:rPr>
                        <a:t>SINIFLANDIRMA</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t"/>
                      <a:r>
                        <a:rPr lang="tr-TR" sz="1200" b="1" i="0" u="none" strike="noStrike">
                          <a:solidFill>
                            <a:srgbClr val="000000"/>
                          </a:solidFill>
                          <a:effectLst/>
                          <a:latin typeface="Times New Roman" panose="02020603050405020304" pitchFamily="18" charset="0"/>
                        </a:rPr>
                        <a:t>SINIFLANDIRMA</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TİPİ</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4">
                  <a:txBody>
                    <a:bodyPr/>
                    <a:lstStyle/>
                    <a:p>
                      <a:pPr algn="ctr" fontAlgn="t"/>
                      <a:r>
                        <a:rPr lang="tr-TR" sz="1200" b="1" i="0" u="none" strike="noStrike">
                          <a:solidFill>
                            <a:srgbClr val="000000"/>
                          </a:solidFill>
                          <a:effectLst/>
                          <a:latin typeface="Times New Roman" panose="02020603050405020304" pitchFamily="18" charset="0"/>
                        </a:rPr>
                        <a:t>SINIFLANDIRMA</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i="0" u="none" strike="noStrike">
                          <a:solidFill>
                            <a:srgbClr val="000000"/>
                          </a:solidFill>
                          <a:effectLst/>
                          <a:latin typeface="Times New Roman" panose="02020603050405020304" pitchFamily="18" charset="0"/>
                        </a:rPr>
                        <a:t>AÇIKLAMA</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rowSpan="2">
                  <a:txBody>
                    <a:bodyPr/>
                    <a:lstStyle/>
                    <a:p>
                      <a:pPr algn="ctr" fontAlgn="ctr"/>
                      <a:r>
                        <a:rPr lang="tr-TR" sz="1200" b="1" i="0" u="none" strike="noStrike">
                          <a:solidFill>
                            <a:srgbClr val="000000"/>
                          </a:solidFill>
                          <a:effectLst/>
                          <a:latin typeface="Times New Roman" panose="02020603050405020304" pitchFamily="18" charset="0"/>
                        </a:rPr>
                        <a:t>BÜTÇE TEKLİFİ</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tr-TR" sz="1200" b="1" i="0" u="none" strike="noStrike">
                          <a:solidFill>
                            <a:srgbClr val="000000"/>
                          </a:solidFill>
                          <a:effectLst/>
                          <a:latin typeface="Times New Roman" panose="02020603050405020304" pitchFamily="18" charset="0"/>
                        </a:rPr>
                        <a:t>BÜTÇE TAHMİNİ</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tr-TR" sz="1200" b="1" i="0" u="none" strike="noStrike">
                          <a:solidFill>
                            <a:srgbClr val="000000"/>
                          </a:solidFill>
                          <a:effectLst/>
                          <a:latin typeface="Times New Roman" panose="02020603050405020304" pitchFamily="18" charset="0"/>
                        </a:rPr>
                        <a:t>BÜTÇE TAHMİNİ</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1220">
                <a:tc>
                  <a:txBody>
                    <a:bodyPr/>
                    <a:lstStyle/>
                    <a:p>
                      <a:pPr algn="ctr" fontAlgn="b"/>
                      <a:r>
                        <a:rPr lang="tr-TR" sz="1200" b="1" i="0" u="none" strike="noStrike">
                          <a:solidFill>
                            <a:srgbClr val="000000"/>
                          </a:solidFill>
                          <a:effectLst/>
                          <a:latin typeface="Times New Roman" panose="02020603050405020304" pitchFamily="18" charset="0"/>
                        </a:rPr>
                        <a:t>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IV</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IV</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III</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IV</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r>
              <a:tr h="181220">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ctr"/>
                      <a:r>
                        <a:rPr lang="tr-TR" sz="1200" b="1" i="0" u="none" strike="noStrike">
                          <a:solidFill>
                            <a:srgbClr val="000000"/>
                          </a:solidFill>
                          <a:effectLst/>
                          <a:latin typeface="Times New Roman" panose="02020603050405020304" pitchFamily="18" charset="0"/>
                        </a:rPr>
                        <a:t> </a:t>
                      </a:r>
                    </a:p>
                  </a:txBody>
                  <a:tcPr marL="3261" marR="3261" marT="3261"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t"/>
                      <a:r>
                        <a:rPr lang="tr-TR" sz="1200" b="1" i="0" u="none" strike="noStrike">
                          <a:solidFill>
                            <a:srgbClr val="000000"/>
                          </a:solidFill>
                          <a:effectLst/>
                          <a:latin typeface="Times New Roman" panose="02020603050405020304" pitchFamily="18" charset="0"/>
                        </a:rPr>
                        <a:t>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t"/>
                      <a:r>
                        <a:rPr lang="tr-TR" sz="1200" b="1" i="0" u="none" strike="noStrike">
                          <a:solidFill>
                            <a:srgbClr val="000000"/>
                          </a:solidFill>
                          <a:effectLst/>
                          <a:latin typeface="Times New Roman" panose="02020603050405020304" pitchFamily="18" charset="0"/>
                        </a:rPr>
                        <a:t>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t"/>
                      <a:r>
                        <a:rPr lang="tr-TR" sz="1200" b="1" i="0" u="none" strike="noStrike">
                          <a:solidFill>
                            <a:srgbClr val="000000"/>
                          </a:solidFill>
                          <a:effectLst/>
                          <a:latin typeface="Times New Roman" panose="02020603050405020304" pitchFamily="18" charset="0"/>
                        </a:rPr>
                        <a:t> </a:t>
                      </a:r>
                    </a:p>
                  </a:txBody>
                  <a:tcPr marL="3261" marR="3261" marT="3261"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181220">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181220">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359265">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gridSpan="8">
                  <a:txBody>
                    <a:bodyPr/>
                    <a:lstStyle/>
                    <a:p>
                      <a:pPr algn="l" fontAlgn="b"/>
                      <a:r>
                        <a:rPr lang="tr-TR" sz="1200" b="1" i="0" u="sng" strike="noStrike" dirty="0">
                          <a:solidFill>
                            <a:srgbClr val="000000"/>
                          </a:solidFill>
                          <a:effectLst/>
                          <a:latin typeface="Times New Roman" panose="02020603050405020304" pitchFamily="18" charset="0"/>
                        </a:rPr>
                        <a:t>AÇIKLAMA VE HESAPLAMALAR :</a:t>
                      </a:r>
                    </a:p>
                  </a:txBody>
                  <a:tcPr marL="3261" marR="3261" marT="3261"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200" b="1" i="0" u="sng"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sng"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sng"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227711">
                <a:tc>
                  <a:txBody>
                    <a:bodyPr/>
                    <a:lstStyle/>
                    <a:p>
                      <a:pPr algn="ctr" fontAlgn="b"/>
                      <a:r>
                        <a:rPr lang="tr-TR" sz="1200" b="0" i="0" u="none" strike="noStrike" dirty="0">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405834">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gridSpan="10">
                  <a:txBody>
                    <a:bodyPr/>
                    <a:lstStyle/>
                    <a:p>
                      <a:pPr algn="l" fontAlgn="b"/>
                      <a:r>
                        <a:rPr lang="tr-TR" sz="1200" b="1" i="0" u="none" strike="noStrike" dirty="0">
                          <a:solidFill>
                            <a:srgbClr val="000000"/>
                          </a:solidFill>
                          <a:effectLst/>
                          <a:latin typeface="Times New Roman" panose="02020603050405020304" pitchFamily="18" charset="0"/>
                        </a:rPr>
                        <a:t>2017 Yılı Tavanı Aşan Hizmetlere İlişkin Açıklama</a:t>
                      </a:r>
                    </a:p>
                  </a:txBody>
                  <a:tcPr marL="3261" marR="3261" marT="3261"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200" b="1"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dirty="0">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tr-TR" sz="1200" b="1" i="0" u="none" strike="noStrike" dirty="0">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tr-TR" sz="1200" b="1" i="0" u="none" strike="noStrike" dirty="0">
                          <a:solidFill>
                            <a:srgbClr val="000000"/>
                          </a:solidFill>
                          <a:effectLst/>
                          <a:latin typeface="Times New Roman" panose="02020603050405020304" pitchFamily="18" charset="0"/>
                        </a:rPr>
                        <a:t> </a:t>
                      </a:r>
                    </a:p>
                  </a:txBody>
                  <a:tcPr marL="3261" marR="3261" marT="3261"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tr-TR" sz="1200" b="1" i="0" u="none" strike="noStrike" dirty="0">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1"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dirty="0">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gridSpan="13">
                  <a:txBody>
                    <a:bodyPr/>
                    <a:lstStyle/>
                    <a:p>
                      <a:pPr algn="l" fontAlgn="b"/>
                      <a:r>
                        <a:rPr lang="tr-TR" sz="1200" b="1" i="0" u="none" strike="noStrike" dirty="0">
                          <a:solidFill>
                            <a:srgbClr val="000000"/>
                          </a:solidFill>
                          <a:effectLst/>
                          <a:latin typeface="Times New Roman" panose="02020603050405020304" pitchFamily="18" charset="0"/>
                        </a:rPr>
                        <a:t>2018-2019 Yılları Tavanı Aşan Hizmetlere İlişkin Açıklama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dirty="0">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1"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ctr"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endParaRPr lang="tr-TR" sz="1200" b="0" i="0" u="none" strike="noStrike">
                        <a:solidFill>
                          <a:srgbClr val="000000"/>
                        </a:solidFill>
                        <a:effectLst/>
                        <a:latin typeface="Times New Roman" panose="02020603050405020304" pitchFamily="18" charset="0"/>
                      </a:endParaRPr>
                    </a:p>
                  </a:txBody>
                  <a:tcPr marL="3261" marR="3261" marT="3261" marB="0" anchor="b">
                    <a:lnL>
                      <a:noFill/>
                    </a:lnL>
                    <a:lnR>
                      <a:noFill/>
                    </a:lnR>
                    <a:lnT>
                      <a:noFill/>
                    </a:lnT>
                    <a:lnB>
                      <a:noFill/>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a:noFill/>
                    </a:lnB>
                  </a:tcPr>
                </a:tc>
              </a:tr>
              <a:tr h="181220">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tr-TR" sz="1200" b="1"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tr-TR" sz="1200" b="0" i="0" u="none" strike="noStrike">
                          <a:solidFill>
                            <a:srgbClr val="000000"/>
                          </a:solidFill>
                          <a:effectLst/>
                          <a:latin typeface="Times New Roman" panose="02020603050405020304" pitchFamily="18" charset="0"/>
                        </a:rPr>
                        <a:t> </a:t>
                      </a:r>
                    </a:p>
                  </a:txBody>
                  <a:tcPr marL="3261" marR="3261" marT="326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000000"/>
                          </a:solidFill>
                          <a:effectLst/>
                          <a:latin typeface="Times New Roman" panose="02020603050405020304" pitchFamily="18" charset="0"/>
                        </a:rPr>
                        <a:t> </a:t>
                      </a:r>
                    </a:p>
                  </a:txBody>
                  <a:tcPr marL="3261" marR="3261" marT="3261"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430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up 9"/>
          <p:cNvGrpSpPr>
            <a:grpSpLocks/>
          </p:cNvGrpSpPr>
          <p:nvPr/>
        </p:nvGrpSpPr>
        <p:grpSpPr bwMode="auto">
          <a:xfrm>
            <a:off x="251520" y="188640"/>
            <a:ext cx="8892480" cy="7200000"/>
            <a:chOff x="0" y="0"/>
            <a:chExt cx="8100392" cy="6827838"/>
          </a:xfrm>
        </p:grpSpPr>
        <p:graphicFrame>
          <p:nvGraphicFramePr>
            <p:cNvPr id="2" name="Diyagram 1"/>
            <p:cNvGraphicFramePr/>
            <p:nvPr>
              <p:extLst>
                <p:ext uri="{D42A27DB-BD31-4B8C-83A1-F6EECF244321}">
                  <p14:modId xmlns:p14="http://schemas.microsoft.com/office/powerpoint/2010/main" val="2665380187"/>
                </p:ext>
              </p:extLst>
            </p:nvPr>
          </p:nvGraphicFramePr>
          <p:xfrm>
            <a:off x="0" y="0"/>
            <a:ext cx="8100392"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Yuvarlatılmış Dikdörtgen 4"/>
            <p:cNvSpPr/>
            <p:nvPr/>
          </p:nvSpPr>
          <p:spPr bwMode="auto">
            <a:xfrm>
              <a:off x="2370080" y="5868464"/>
              <a:ext cx="5049713" cy="959374"/>
            </a:xfrm>
            <a:prstGeom prst="rect">
              <a:avLst/>
            </a:prstGeom>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defTabSz="844550">
                <a:lnSpc>
                  <a:spcPct val="90000"/>
                </a:lnSpc>
                <a:spcAft>
                  <a:spcPct val="35000"/>
                </a:spcAft>
                <a:defRPr/>
              </a:pPr>
              <a:endParaRPr lang="tr-TR" sz="2000" dirty="0">
                <a:latin typeface="Calibri" panose="020F0502020204030204" pitchFamily="34" charset="0"/>
              </a:endParaRPr>
            </a:p>
          </p:txBody>
        </p:sp>
        <p:sp>
          <p:nvSpPr>
            <p:cNvPr id="9" name="Aşağı Ok 4"/>
            <p:cNvSpPr/>
            <p:nvPr/>
          </p:nvSpPr>
          <p:spPr bwMode="auto">
            <a:xfrm>
              <a:off x="7616638" y="5508106"/>
              <a:ext cx="365116" cy="4994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9210" tIns="29210" rIns="29210" bIns="29210" spcCol="1270" anchor="ctr"/>
            <a:lstStyle/>
            <a:p>
              <a:pPr algn="ctr" defTabSz="1022350">
                <a:lnSpc>
                  <a:spcPct val="90000"/>
                </a:lnSpc>
                <a:spcAft>
                  <a:spcPct val="35000"/>
                </a:spcAft>
                <a:defRPr/>
              </a:pPr>
              <a:endParaRPr lang="tr-TR" sz="2000">
                <a:latin typeface="Calibri" panose="020F0502020204030204"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003300"/>
            <a:ext cx="914400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300" b="1" dirty="0">
                <a:solidFill>
                  <a:prstClr val="black"/>
                </a:solidFill>
              </a:rPr>
              <a:t>FAALİYET </a:t>
            </a:r>
            <a:r>
              <a:rPr lang="tr-TR" sz="2300" b="1" dirty="0" smtClean="0">
                <a:solidFill>
                  <a:prstClr val="black"/>
                </a:solidFill>
              </a:rPr>
              <a:t>TABLOLARININ </a:t>
            </a:r>
            <a:r>
              <a:rPr lang="tr-TR" sz="2300" b="1" dirty="0">
                <a:solidFill>
                  <a:prstClr val="black"/>
                </a:solidFill>
              </a:rPr>
              <a:t>DOLDURULMASI</a:t>
            </a:r>
          </a:p>
        </p:txBody>
      </p:sp>
      <p:grpSp>
        <p:nvGrpSpPr>
          <p:cNvPr id="4" name="Grup 3"/>
          <p:cNvGrpSpPr/>
          <p:nvPr/>
        </p:nvGrpSpPr>
        <p:grpSpPr>
          <a:xfrm>
            <a:off x="-19879" y="1719099"/>
            <a:ext cx="9163879" cy="5136667"/>
            <a:chOff x="-19879" y="1719099"/>
            <a:chExt cx="9163879" cy="5136667"/>
          </a:xfrm>
        </p:grpSpPr>
        <p:sp>
          <p:nvSpPr>
            <p:cNvPr id="2" name="Dikdörtgen 1"/>
            <p:cNvSpPr/>
            <p:nvPr/>
          </p:nvSpPr>
          <p:spPr>
            <a:xfrm>
              <a:off x="-19879" y="1719099"/>
              <a:ext cx="9144000" cy="1446550"/>
            </a:xfrm>
            <a:prstGeom prst="rect">
              <a:avLst/>
            </a:prstGeom>
            <a:solidFill>
              <a:schemeClr val="accent1">
                <a:lumMod val="20000"/>
                <a:lumOff val="80000"/>
              </a:schemeClr>
            </a:solidFill>
          </p:spPr>
          <p:txBody>
            <a:bodyPr>
              <a:spAutoFit/>
            </a:bodyPr>
            <a:lstStyle/>
            <a:p>
              <a:pPr algn="just">
                <a:defRPr/>
              </a:pPr>
              <a:r>
                <a:rPr lang="tr-TR" sz="2200" b="1" dirty="0">
                  <a:solidFill>
                    <a:prstClr val="black"/>
                  </a:solidFill>
                  <a:latin typeface="Calibri" panose="020F0502020204030204" pitchFamily="34" charset="0"/>
                </a:rPr>
                <a:t>1. 2017 YILINDA, İLGİLİ PERFORMANS PROGRAMI HEDEFİNİ GERÇEKLEŞTİRME VE ÜNİVERSİTEMİZİN BU KAPSAMDA SAHİP OLACAĞI DURUMU DİKKATE ALARAK, FAALİYETLER ALTINDA İLGİLİ İŞLERİN TÜMÜNÜN ORTAYA KONULMASI</a:t>
              </a:r>
            </a:p>
          </p:txBody>
        </p:sp>
        <p:sp>
          <p:nvSpPr>
            <p:cNvPr id="7" name="Dikdörtgen 6"/>
            <p:cNvSpPr/>
            <p:nvPr/>
          </p:nvSpPr>
          <p:spPr>
            <a:xfrm>
              <a:off x="0" y="3284984"/>
              <a:ext cx="9144000" cy="1107996"/>
            </a:xfrm>
            <a:prstGeom prst="rect">
              <a:avLst/>
            </a:prstGeom>
            <a:solidFill>
              <a:schemeClr val="accent1">
                <a:lumMod val="20000"/>
                <a:lumOff val="80000"/>
              </a:schemeClr>
            </a:solidFill>
          </p:spPr>
          <p:txBody>
            <a:bodyPr>
              <a:spAutoFit/>
            </a:bodyPr>
            <a:lstStyle/>
            <a:p>
              <a:pPr algn="just">
                <a:defRPr/>
              </a:pPr>
              <a:r>
                <a:rPr lang="tr-TR" sz="2200" b="1" dirty="0">
                  <a:solidFill>
                    <a:prstClr val="black"/>
                  </a:solidFill>
                  <a:latin typeface="Calibri" panose="020F0502020204030204" pitchFamily="34" charset="0"/>
                </a:rPr>
                <a:t>2. MERKEZİ İDARİ BİRİMLERİNİN FAALİYETLERİNDE (İMİD, BİLGİ İŞLEM, SKSDB, YİTDB, KDDB, BAP, PERSONEL ) TÜM BİRİMLERİN TALEPLERİNE YER VERMELERİ</a:t>
              </a:r>
            </a:p>
          </p:txBody>
        </p:sp>
        <p:sp>
          <p:nvSpPr>
            <p:cNvPr id="8" name="Dikdörtgen 7"/>
            <p:cNvSpPr/>
            <p:nvPr/>
          </p:nvSpPr>
          <p:spPr>
            <a:xfrm>
              <a:off x="22225" y="4509120"/>
              <a:ext cx="9121775" cy="1107996"/>
            </a:xfrm>
            <a:prstGeom prst="rect">
              <a:avLst/>
            </a:prstGeom>
            <a:solidFill>
              <a:schemeClr val="accent1">
                <a:lumMod val="20000"/>
                <a:lumOff val="80000"/>
              </a:schemeClr>
            </a:solidFill>
          </p:spPr>
          <p:txBody>
            <a:bodyPr wrap="square">
              <a:spAutoFit/>
            </a:bodyPr>
            <a:lstStyle/>
            <a:p>
              <a:pPr algn="just">
                <a:defRPr/>
              </a:pPr>
              <a:r>
                <a:rPr lang="tr-TR" sz="2200" b="1" dirty="0">
                  <a:solidFill>
                    <a:prstClr val="black"/>
                  </a:solidFill>
                  <a:latin typeface="Calibri" panose="020F0502020204030204" pitchFamily="34" charset="0"/>
                </a:rPr>
                <a:t>3. İLETİLMEYEN VE TABLOLARA YAZILMAYAN TALEPLERİN, PERFORMANS PROGRAMINDA YER ALMAYACAĞINDAN DOLAYI YIL İÇERİSİNDE BU TALEPLERİN </a:t>
              </a:r>
              <a:r>
                <a:rPr lang="tr-TR" sz="2200" b="1" dirty="0" smtClean="0">
                  <a:solidFill>
                    <a:prstClr val="black"/>
                  </a:solidFill>
                  <a:latin typeface="Calibri" panose="020F0502020204030204" pitchFamily="34" charset="0"/>
                </a:rPr>
                <a:t>KARŞILANAMAYACAĞININ BİLİNMESİ</a:t>
              </a:r>
              <a:endParaRPr lang="tr-TR" sz="2200" b="1" dirty="0">
                <a:solidFill>
                  <a:prstClr val="black"/>
                </a:solidFill>
                <a:latin typeface="Calibri" panose="020F0502020204030204" pitchFamily="34" charset="0"/>
              </a:endParaRPr>
            </a:p>
          </p:txBody>
        </p:sp>
        <p:sp>
          <p:nvSpPr>
            <p:cNvPr id="10" name="Dikdörtgen 9"/>
            <p:cNvSpPr/>
            <p:nvPr/>
          </p:nvSpPr>
          <p:spPr>
            <a:xfrm>
              <a:off x="0" y="5747770"/>
              <a:ext cx="9144000" cy="1107996"/>
            </a:xfrm>
            <a:prstGeom prst="rect">
              <a:avLst/>
            </a:prstGeom>
            <a:solidFill>
              <a:schemeClr val="accent1">
                <a:lumMod val="20000"/>
                <a:lumOff val="80000"/>
              </a:schemeClr>
            </a:solidFill>
          </p:spPr>
          <p:txBody>
            <a:bodyPr>
              <a:spAutoFit/>
            </a:bodyPr>
            <a:lstStyle/>
            <a:p>
              <a:pPr lvl="0" algn="just"/>
              <a:r>
                <a:rPr lang="tr-TR" sz="2200" b="1" dirty="0" smtClean="0">
                  <a:solidFill>
                    <a:prstClr val="black"/>
                  </a:solidFill>
                  <a:latin typeface="Calibri" panose="020F0502020204030204" pitchFamily="34" charset="0"/>
                </a:rPr>
                <a:t>4. </a:t>
              </a:r>
              <a:r>
                <a:rPr lang="tr-TR" sz="2200" b="1" dirty="0" smtClean="0">
                  <a:solidFill>
                    <a:prstClr val="black"/>
                  </a:solidFill>
                  <a:latin typeface="+mn-lt"/>
                  <a:ea typeface="Calibri" panose="020F0502020204030204" pitchFamily="34" charset="0"/>
                  <a:cs typeface="Times New Roman" panose="02020603050405020304" pitchFamily="18" charset="0"/>
                </a:rPr>
                <a:t>ÜNİVERSİTEMİZ BİRİMLERİNİN TANITIMINA YÖNELİK, BLOKNOT, ÇANTA, AJANDA VB. TANITICI MATERYALLER İÇİN HERHANGİ BİR İŞLE VE BU İŞ İÇİN İHTİYAÇ DUYULAN ÖDENEKLE İLGİLİ TALEPTE BULUNULMAMASI</a:t>
              </a:r>
              <a:endParaRPr lang="tr-TR" sz="2200" b="1" dirty="0">
                <a:solidFill>
                  <a:prstClr val="black"/>
                </a:solidFill>
                <a:latin typeface="+mn-lt"/>
              </a:endParaRPr>
            </a:p>
          </p:txBody>
        </p:sp>
      </p:grpSp>
      <p:sp>
        <p:nvSpPr>
          <p:cNvPr id="11" name="Yuvarlatılmış Dikdörtgen 13"/>
          <p:cNvSpPr>
            <a:spLocks noChangeArrowheads="1"/>
          </p:cNvSpPr>
          <p:nvPr/>
        </p:nvSpPr>
        <p:spPr bwMode="auto">
          <a:xfrm>
            <a:off x="0" y="-11113"/>
            <a:ext cx="9144000" cy="1019176"/>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schemeClr val="bg1"/>
              </a:solidFill>
            </a:endParaRPr>
          </a:p>
        </p:txBody>
      </p:sp>
      <p:sp>
        <p:nvSpPr>
          <p:cNvPr id="12" name="Yuvarlatılmış Dikdörtgen 4"/>
          <p:cNvSpPr>
            <a:spLocks noChangeArrowheads="1"/>
          </p:cNvSpPr>
          <p:nvPr/>
        </p:nvSpPr>
        <p:spPr bwMode="auto">
          <a:xfrm>
            <a:off x="43755" y="18737"/>
            <a:ext cx="9100245" cy="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003300"/>
            <a:ext cx="914400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300" b="1" dirty="0">
                <a:solidFill>
                  <a:prstClr val="black"/>
                </a:solidFill>
              </a:rPr>
              <a:t>FAALİYET </a:t>
            </a:r>
            <a:r>
              <a:rPr lang="tr-TR" sz="2300" b="1" dirty="0" smtClean="0">
                <a:solidFill>
                  <a:prstClr val="black"/>
                </a:solidFill>
              </a:rPr>
              <a:t>TABLOLARININ </a:t>
            </a:r>
            <a:r>
              <a:rPr lang="tr-TR" sz="2300" b="1" dirty="0">
                <a:solidFill>
                  <a:prstClr val="black"/>
                </a:solidFill>
              </a:rPr>
              <a:t>DOLDURULMASI</a:t>
            </a:r>
          </a:p>
        </p:txBody>
      </p:sp>
      <p:grpSp>
        <p:nvGrpSpPr>
          <p:cNvPr id="60420" name="Grup 2"/>
          <p:cNvGrpSpPr>
            <a:grpSpLocks/>
          </p:cNvGrpSpPr>
          <p:nvPr/>
        </p:nvGrpSpPr>
        <p:grpSpPr bwMode="auto">
          <a:xfrm>
            <a:off x="0" y="1654175"/>
            <a:ext cx="9144000" cy="4572684"/>
            <a:chOff x="0" y="1654175"/>
            <a:chExt cx="9144000" cy="4572684"/>
          </a:xfrm>
        </p:grpSpPr>
        <p:sp>
          <p:nvSpPr>
            <p:cNvPr id="2" name="Dikdörtgen 1"/>
            <p:cNvSpPr/>
            <p:nvPr/>
          </p:nvSpPr>
          <p:spPr>
            <a:xfrm>
              <a:off x="0" y="1654175"/>
              <a:ext cx="9144000" cy="769441"/>
            </a:xfrm>
            <a:prstGeom prst="rect">
              <a:avLst/>
            </a:prstGeom>
            <a:solidFill>
              <a:schemeClr val="accent1">
                <a:lumMod val="20000"/>
                <a:lumOff val="80000"/>
              </a:schemeClr>
            </a:solidFill>
          </p:spPr>
          <p:txBody>
            <a:bodyPr>
              <a:spAutoFit/>
            </a:bodyPr>
            <a:lstStyle/>
            <a:p>
              <a:pPr algn="just">
                <a:defRPr/>
              </a:pPr>
              <a:r>
                <a:rPr lang="tr-TR" sz="2200" b="1" dirty="0" smtClean="0">
                  <a:solidFill>
                    <a:prstClr val="black"/>
                  </a:solidFill>
                  <a:latin typeface="Calibri" panose="020F0502020204030204" pitchFamily="34" charset="0"/>
                </a:rPr>
                <a:t>5. İŞİN </a:t>
              </a:r>
              <a:r>
                <a:rPr lang="tr-TR" sz="2200" b="1" dirty="0">
                  <a:solidFill>
                    <a:prstClr val="black"/>
                  </a:solidFill>
                  <a:latin typeface="Calibri" panose="020F0502020204030204" pitchFamily="34" charset="0"/>
                </a:rPr>
                <a:t>YAPIMI İÇİN İHTİYAÇ DUYULAN ÖDENEK İÇİN DOĞRU EKONOMİK KODUN SEÇİLMESİ (ANALİTİK BÜTÇE SINIFLANDIRMA SİSTEMİ)</a:t>
              </a:r>
            </a:p>
          </p:txBody>
        </p:sp>
        <p:sp>
          <p:nvSpPr>
            <p:cNvPr id="7" name="Dikdörtgen 6"/>
            <p:cNvSpPr/>
            <p:nvPr/>
          </p:nvSpPr>
          <p:spPr>
            <a:xfrm>
              <a:off x="0" y="2728952"/>
              <a:ext cx="9144000" cy="1785104"/>
            </a:xfrm>
            <a:prstGeom prst="rect">
              <a:avLst/>
            </a:prstGeom>
            <a:solidFill>
              <a:schemeClr val="accent1">
                <a:lumMod val="20000"/>
                <a:lumOff val="80000"/>
              </a:schemeClr>
            </a:solidFill>
          </p:spPr>
          <p:txBody>
            <a:bodyPr>
              <a:spAutoFit/>
            </a:bodyPr>
            <a:lstStyle/>
            <a:p>
              <a:pPr algn="just">
                <a:defRPr/>
              </a:pPr>
              <a:r>
                <a:rPr lang="tr-TR" sz="2200" b="1" dirty="0" smtClean="0">
                  <a:solidFill>
                    <a:prstClr val="black"/>
                  </a:solidFill>
                  <a:latin typeface="Calibri" panose="020F0502020204030204" pitchFamily="34" charset="0"/>
                </a:rPr>
                <a:t>6. BELİRLİ </a:t>
              </a:r>
              <a:r>
                <a:rPr lang="tr-TR" sz="2200" b="1" dirty="0">
                  <a:solidFill>
                    <a:prstClr val="black"/>
                  </a:solidFill>
                  <a:latin typeface="Calibri" panose="020F0502020204030204" pitchFamily="34" charset="0"/>
                </a:rPr>
                <a:t>BİR TARİHTE YAPILMASI/TAMAMLANMASI GEREKEN İŞLER İÇİN MUTLAKA ‘TAMAMLANMA TARİHİ’ KISMININ, BELİRLİ BİR TARİH GİRİLEREK (OCAK 2017, 20 ŞUBATTAN ÖNCE TAMAMLANMALIDIR) </a:t>
              </a:r>
              <a:r>
                <a:rPr lang="tr-TR" sz="2200" b="1" dirty="0" smtClean="0">
                  <a:solidFill>
                    <a:prstClr val="black"/>
                  </a:solidFill>
                  <a:latin typeface="Calibri" panose="020F0502020204030204" pitchFamily="34" charset="0"/>
                </a:rPr>
                <a:t>DOLDURULMASI (</a:t>
              </a:r>
              <a:r>
                <a:rPr lang="tr-TR" sz="2200" dirty="0">
                  <a:ea typeface="Calibri" panose="020F0502020204030204" pitchFamily="34" charset="0"/>
                  <a:cs typeface="Times New Roman" panose="02020603050405020304" pitchFamily="18" charset="0"/>
                </a:rPr>
                <a:t>Tamamlanma tarihini gerçekçi biçimde ortaya koyan birimlere, ödeneklerin serbest hale getirilmesinde öncelik verilmeye çalışılacaktır. </a:t>
              </a:r>
              <a:r>
                <a:rPr lang="tr-TR" sz="2200" dirty="0" smtClean="0">
                  <a:ea typeface="Calibri" panose="020F0502020204030204" pitchFamily="34" charset="0"/>
                  <a:cs typeface="Times New Roman" panose="02020603050405020304" pitchFamily="18" charset="0"/>
                </a:rPr>
                <a:t>)</a:t>
              </a:r>
              <a:endParaRPr lang="tr-TR" sz="2200" b="1" dirty="0">
                <a:solidFill>
                  <a:prstClr val="black"/>
                </a:solidFill>
                <a:latin typeface="Calibri" panose="020F0502020204030204" pitchFamily="34" charset="0"/>
              </a:endParaRPr>
            </a:p>
          </p:txBody>
        </p:sp>
        <p:sp>
          <p:nvSpPr>
            <p:cNvPr id="8" name="Dikdörtgen 7"/>
            <p:cNvSpPr/>
            <p:nvPr/>
          </p:nvSpPr>
          <p:spPr>
            <a:xfrm>
              <a:off x="0" y="4780309"/>
              <a:ext cx="9144000" cy="1446550"/>
            </a:xfrm>
            <a:prstGeom prst="rect">
              <a:avLst/>
            </a:prstGeom>
            <a:solidFill>
              <a:schemeClr val="accent1">
                <a:lumMod val="20000"/>
                <a:lumOff val="80000"/>
              </a:schemeClr>
            </a:solidFill>
          </p:spPr>
          <p:txBody>
            <a:bodyPr>
              <a:spAutoFit/>
            </a:bodyPr>
            <a:lstStyle/>
            <a:p>
              <a:pPr algn="just">
                <a:defRPr/>
              </a:pPr>
              <a:r>
                <a:rPr lang="tr-TR" sz="2200" b="1" dirty="0">
                  <a:solidFill>
                    <a:prstClr val="black"/>
                  </a:solidFill>
                  <a:latin typeface="Calibri" panose="020F0502020204030204" pitchFamily="34" charset="0"/>
                </a:rPr>
                <a:t>7</a:t>
              </a:r>
              <a:r>
                <a:rPr lang="tr-TR" sz="2200" b="1" dirty="0" smtClean="0">
                  <a:solidFill>
                    <a:prstClr val="black"/>
                  </a:solidFill>
                  <a:latin typeface="Calibri" panose="020F0502020204030204" pitchFamily="34" charset="0"/>
                </a:rPr>
                <a:t>. </a:t>
              </a:r>
              <a:r>
                <a:rPr lang="tr-TR" sz="2200" b="1" dirty="0">
                  <a:solidFill>
                    <a:prstClr val="black"/>
                  </a:solidFill>
                  <a:latin typeface="Calibri" panose="020F0502020204030204" pitchFamily="34" charset="0"/>
                </a:rPr>
                <a:t>İHTİYACIN KARŞILANACAĞI BİRİMİN/BİRİMLERİN, İHTİYAÇ KONUSUNUN YAZILMASI, SOYUT OLMAMASI, HERHANGİ BİR BİRİM/BİRİMLER İÇERMEYEN, İŞİN HANGİ İHTİYACI KARŞILAYACAĞI BELİRTİLMEYEN ŞEKİLDE DOLDURULMAMASI</a:t>
              </a:r>
            </a:p>
          </p:txBody>
        </p:sp>
      </p:grpSp>
      <p:sp>
        <p:nvSpPr>
          <p:cNvPr id="3" name="Dikdörtgen 2"/>
          <p:cNvSpPr/>
          <p:nvPr/>
        </p:nvSpPr>
        <p:spPr>
          <a:xfrm>
            <a:off x="43754" y="3433763"/>
            <a:ext cx="9100245" cy="391967"/>
          </a:xfrm>
          <a:prstGeom prst="rect">
            <a:avLst/>
          </a:prstGeom>
        </p:spPr>
        <p:txBody>
          <a:bodyPr wrap="square">
            <a:spAutoFit/>
          </a:bodyPr>
          <a:lstStyle/>
          <a:p>
            <a:pPr lvl="0" algn="just">
              <a:lnSpc>
                <a:spcPct val="107000"/>
              </a:lnSpc>
              <a:spcAft>
                <a:spcPts val="0"/>
              </a:spcAft>
            </a:pPr>
            <a:r>
              <a:rPr lang="tr-TR" sz="2000" dirty="0" smtClean="0">
                <a:ea typeface="Calibri" panose="020F0502020204030204" pitchFamily="34" charset="0"/>
                <a:cs typeface="Times New Roman" panose="02020603050405020304" pitchFamily="18" charset="0"/>
              </a:rPr>
              <a:t>. </a:t>
            </a:r>
            <a:endParaRPr lang="tr-TR" sz="2000" dirty="0">
              <a:ea typeface="Calibri" panose="020F0502020204030204" pitchFamily="34" charset="0"/>
              <a:cs typeface="Times New Roman" panose="02020603050405020304" pitchFamily="18" charset="0"/>
            </a:endParaRPr>
          </a:p>
        </p:txBody>
      </p:sp>
      <p:sp>
        <p:nvSpPr>
          <p:cNvPr id="11" name="Yuvarlatılmış Dikdörtgen 13"/>
          <p:cNvSpPr>
            <a:spLocks noChangeArrowheads="1"/>
          </p:cNvSpPr>
          <p:nvPr/>
        </p:nvSpPr>
        <p:spPr bwMode="auto">
          <a:xfrm>
            <a:off x="0" y="-11113"/>
            <a:ext cx="9144000" cy="1019176"/>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up 12"/>
          <p:cNvGrpSpPr>
            <a:grpSpLocks/>
          </p:cNvGrpSpPr>
          <p:nvPr/>
        </p:nvGrpSpPr>
        <p:grpSpPr bwMode="auto">
          <a:xfrm>
            <a:off x="0" y="-11113"/>
            <a:ext cx="9144000" cy="1019176"/>
            <a:chOff x="465772" y="1160555"/>
            <a:chExt cx="6237301" cy="1019024"/>
          </a:xfrm>
        </p:grpSpPr>
        <p:sp>
          <p:nvSpPr>
            <p:cNvPr id="56328"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black"/>
                </a:solidFill>
              </a:endParaRPr>
            </a:p>
          </p:txBody>
        </p:sp>
        <p:sp>
          <p:nvSpPr>
            <p:cNvPr id="56329" name="Yuvarlatılmış Dikdörtgen 4"/>
            <p:cNvSpPr>
              <a:spLocks noChangeArrowheads="1"/>
            </p:cNvSpPr>
            <p:nvPr/>
          </p:nvSpPr>
          <p:spPr bwMode="auto">
            <a:xfrm>
              <a:off x="495618" y="1190401"/>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a:solidFill>
                    <a:prstClr val="white"/>
                  </a:solidFill>
                  <a:latin typeface="Calibri" panose="020F0502020204030204" pitchFamily="34" charset="0"/>
                </a:rPr>
                <a:t>ÜNİVERSİTE DÜZEYİNDE PERFORMANS BÜTÇE ÇALIŞMALARININ GERÇEKLEŞTİRİLMESİ</a:t>
              </a:r>
            </a:p>
          </p:txBody>
        </p:sp>
      </p:grpSp>
      <p:sp>
        <p:nvSpPr>
          <p:cNvPr id="6" name="Dikdörtgen 5"/>
          <p:cNvSpPr/>
          <p:nvPr/>
        </p:nvSpPr>
        <p:spPr>
          <a:xfrm>
            <a:off x="0" y="1003300"/>
            <a:ext cx="914400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300" b="1" dirty="0">
                <a:solidFill>
                  <a:prstClr val="black"/>
                </a:solidFill>
              </a:rPr>
              <a:t>E-BÜTÇE </a:t>
            </a:r>
            <a:r>
              <a:rPr lang="tr-TR" sz="2300" b="1" dirty="0" smtClean="0">
                <a:solidFill>
                  <a:prstClr val="black"/>
                </a:solidFill>
              </a:rPr>
              <a:t>SİSTEMİNE VERİ GİRİŞLERİNİN YAPILMASI</a:t>
            </a:r>
            <a:endParaRPr lang="tr-TR" sz="2300" b="1" dirty="0">
              <a:solidFill>
                <a:prstClr val="black"/>
              </a:solidFill>
            </a:endParaRPr>
          </a:p>
        </p:txBody>
      </p:sp>
      <p:sp>
        <p:nvSpPr>
          <p:cNvPr id="2" name="Dikdörtgen 1"/>
          <p:cNvSpPr/>
          <p:nvPr/>
        </p:nvSpPr>
        <p:spPr>
          <a:xfrm>
            <a:off x="0" y="1654175"/>
            <a:ext cx="9144000" cy="400050"/>
          </a:xfrm>
          <a:prstGeom prst="rect">
            <a:avLst/>
          </a:prstGeom>
          <a:solidFill>
            <a:schemeClr val="accent1">
              <a:lumMod val="20000"/>
              <a:lumOff val="80000"/>
            </a:schemeClr>
          </a:solidFill>
        </p:spPr>
        <p:txBody>
          <a:bodyPr>
            <a:spAutoFit/>
          </a:bodyPr>
          <a:lstStyle/>
          <a:p>
            <a:pPr algn="ctr">
              <a:defRPr/>
            </a:pPr>
            <a:r>
              <a:rPr lang="tr-TR" sz="2000" b="1" dirty="0">
                <a:solidFill>
                  <a:prstClr val="black"/>
                </a:solidFill>
                <a:latin typeface="Calibri" panose="020F0502020204030204" pitchFamily="34" charset="0"/>
              </a:rPr>
              <a:t>Form 13 Gider Bütçe Fişlerinin Oluşturulması </a:t>
            </a:r>
          </a:p>
        </p:txBody>
      </p:sp>
      <p:sp>
        <p:nvSpPr>
          <p:cNvPr id="8" name="Dikdörtgen 7"/>
          <p:cNvSpPr/>
          <p:nvPr/>
        </p:nvSpPr>
        <p:spPr>
          <a:xfrm>
            <a:off x="-32445" y="2226917"/>
            <a:ext cx="9144000" cy="1508105"/>
          </a:xfrm>
          <a:prstGeom prst="rect">
            <a:avLst/>
          </a:prstGeom>
          <a:solidFill>
            <a:schemeClr val="accent1">
              <a:lumMod val="20000"/>
              <a:lumOff val="80000"/>
            </a:schemeClr>
          </a:solidFill>
        </p:spPr>
        <p:txBody>
          <a:bodyPr>
            <a:spAutoFit/>
          </a:bodyPr>
          <a:lstStyle/>
          <a:p>
            <a:pPr algn="just">
              <a:defRPr/>
            </a:pPr>
            <a:r>
              <a:rPr lang="tr-TR" sz="2300" b="1" dirty="0" smtClean="0">
                <a:solidFill>
                  <a:prstClr val="black"/>
                </a:solidFill>
                <a:latin typeface="Calibri" panose="020F0502020204030204" pitchFamily="34" charset="0"/>
              </a:rPr>
              <a:t>İŞLERE </a:t>
            </a:r>
            <a:r>
              <a:rPr lang="tr-TR" sz="2300" b="1" dirty="0">
                <a:solidFill>
                  <a:prstClr val="black"/>
                </a:solidFill>
                <a:latin typeface="Calibri" panose="020F0502020204030204" pitchFamily="34" charset="0"/>
              </a:rPr>
              <a:t>YÖNELİK ÖDENEĞİN GERÇEKÇİ BİÇİMDE BELİRLENMESİ </a:t>
            </a:r>
            <a:r>
              <a:rPr lang="tr-TR" sz="2300" b="1" dirty="0" smtClean="0">
                <a:solidFill>
                  <a:prstClr val="black"/>
                </a:solidFill>
                <a:latin typeface="Calibri" panose="020F0502020204030204" pitchFamily="34" charset="0"/>
              </a:rPr>
              <a:t>(</a:t>
            </a:r>
            <a:r>
              <a:rPr lang="tr-TR" altLang="tr-TR" sz="2000" b="1" u="sng" dirty="0">
                <a:solidFill>
                  <a:srgbClr val="FF0000"/>
                </a:solidFill>
                <a:latin typeface="Times New Roman" panose="02020603050405020304" pitchFamily="18" charset="0"/>
                <a:cs typeface="Times New Roman" panose="02020603050405020304" pitchFamily="18" charset="0"/>
              </a:rPr>
              <a:t>KIRTASİYE, BÜRO MALZEMESİ, DÖŞEME, BÜRO MAKİNELERİ VE DEMİRBAŞ </a:t>
            </a:r>
            <a:r>
              <a:rPr lang="tr-TR" altLang="tr-TR" sz="2000" b="1" u="sng" dirty="0" smtClean="0">
                <a:solidFill>
                  <a:srgbClr val="FF0000"/>
                </a:solidFill>
                <a:latin typeface="Times New Roman" panose="02020603050405020304" pitchFamily="18" charset="0"/>
                <a:cs typeface="Times New Roman" panose="02020603050405020304" pitchFamily="18" charset="0"/>
              </a:rPr>
              <a:t>ALIMLARINDA </a:t>
            </a:r>
            <a:r>
              <a:rPr lang="tr-TR" sz="2300" b="1" dirty="0" smtClean="0">
                <a:solidFill>
                  <a:prstClr val="black"/>
                </a:solidFill>
                <a:latin typeface="Calibri" panose="020F0502020204030204" pitchFamily="34" charset="0"/>
              </a:rPr>
              <a:t>MALİYETLENDİRMENİN DMO FİYATLARINA DAYALI </a:t>
            </a:r>
            <a:r>
              <a:rPr lang="tr-TR" sz="2300" b="1" dirty="0">
                <a:solidFill>
                  <a:prstClr val="black"/>
                </a:solidFill>
                <a:latin typeface="Calibri" panose="020F0502020204030204" pitchFamily="34" charset="0"/>
              </a:rPr>
              <a:t>OLMASI)  </a:t>
            </a:r>
          </a:p>
        </p:txBody>
      </p:sp>
      <p:sp>
        <p:nvSpPr>
          <p:cNvPr id="9" name="Dikdörtgen 8"/>
          <p:cNvSpPr/>
          <p:nvPr/>
        </p:nvSpPr>
        <p:spPr>
          <a:xfrm>
            <a:off x="33674" y="4005064"/>
            <a:ext cx="9144000" cy="1154162"/>
          </a:xfrm>
          <a:prstGeom prst="rect">
            <a:avLst/>
          </a:prstGeom>
          <a:solidFill>
            <a:schemeClr val="accent1">
              <a:lumMod val="20000"/>
              <a:lumOff val="80000"/>
            </a:schemeClr>
          </a:solidFill>
        </p:spPr>
        <p:txBody>
          <a:bodyPr>
            <a:spAutoFit/>
          </a:bodyPr>
          <a:lstStyle/>
          <a:p>
            <a:pPr algn="just">
              <a:defRPr/>
            </a:pPr>
            <a:r>
              <a:rPr lang="tr-TR" sz="2300" b="1" dirty="0" smtClean="0">
                <a:solidFill>
                  <a:prstClr val="black"/>
                </a:solidFill>
                <a:latin typeface="Calibri" panose="020F0502020204030204" pitchFamily="34" charset="0"/>
              </a:rPr>
              <a:t>MAKİNE-TEÇHİZAT</a:t>
            </a:r>
            <a:r>
              <a:rPr lang="tr-TR" sz="2300" b="1" dirty="0">
                <a:solidFill>
                  <a:prstClr val="black"/>
                </a:solidFill>
                <a:latin typeface="Calibri" panose="020F0502020204030204" pitchFamily="34" charset="0"/>
              </a:rPr>
              <a:t>, TAŞIT, BAKIM ONARIM, GİYECEK YARDIMI İÇİN BÜTÇE HAZIRLAMA REHBERİNDEKİ STANDARTLARIN DİKKATE ALINMASI (MERKEZİ İDARİ BİRİMLER )</a:t>
            </a:r>
          </a:p>
        </p:txBody>
      </p:sp>
    </p:spTree>
    <p:extLst>
      <p:ext uri="{BB962C8B-B14F-4D97-AF65-F5344CB8AC3E}">
        <p14:creationId xmlns:p14="http://schemas.microsoft.com/office/powerpoint/2010/main" val="329019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496" y="1802112"/>
            <a:ext cx="9108504" cy="3715120"/>
          </a:xfrm>
          <a:prstGeom prst="rect">
            <a:avLst/>
          </a:prstGeom>
          <a:solidFill>
            <a:schemeClr val="accent1">
              <a:lumMod val="20000"/>
              <a:lumOff val="80000"/>
            </a:schemeClr>
          </a:solidFill>
        </p:spPr>
        <p:txBody>
          <a:bodyPr wrap="square">
            <a:spAutoFit/>
          </a:bodyPr>
          <a:lstStyle/>
          <a:p>
            <a:pPr algn="just">
              <a:lnSpc>
                <a:spcPct val="107000"/>
              </a:lnSpc>
              <a:spcAft>
                <a:spcPts val="0"/>
              </a:spcAft>
            </a:pPr>
            <a:r>
              <a:rPr lang="tr-TR" sz="2200" b="1" dirty="0" smtClean="0">
                <a:solidFill>
                  <a:prstClr val="black"/>
                </a:solidFill>
                <a:latin typeface="Calibri"/>
                <a:ea typeface="Calibri" panose="020F0502020204030204" pitchFamily="34" charset="0"/>
                <a:cs typeface="Times New Roman" panose="02020603050405020304" pitchFamily="18" charset="0"/>
              </a:rPr>
              <a:t>Birimler </a:t>
            </a:r>
            <a:r>
              <a:rPr lang="tr-TR" sz="2200" b="1" dirty="0">
                <a:solidFill>
                  <a:prstClr val="black"/>
                </a:solidFill>
                <a:latin typeface="Calibri"/>
                <a:ea typeface="Calibri" panose="020F0502020204030204" pitchFamily="34" charset="0"/>
                <a:cs typeface="Times New Roman" panose="02020603050405020304" pitchFamily="18" charset="0"/>
              </a:rPr>
              <a:t>e-bütçe sistemine girerek, ÜNİVERSİTELER BÜTÇE HAZIRLIK </a:t>
            </a:r>
            <a:r>
              <a:rPr lang="tr-TR" sz="2200" b="1" dirty="0">
                <a:solidFill>
                  <a:prstClr val="black"/>
                </a:solidFill>
                <a:latin typeface="Calibri"/>
                <a:ea typeface="Calibri" panose="020F0502020204030204" pitchFamily="34" charset="0"/>
                <a:cs typeface="Times New Roman" panose="02020603050405020304" pitchFamily="18" charset="0"/>
                <a:sym typeface="Wingdings" panose="05000000000000000000" pitchFamily="2" charset="2"/>
              </a:rPr>
              <a:t></a:t>
            </a:r>
            <a:r>
              <a:rPr lang="tr-TR" sz="2200" b="1" dirty="0">
                <a:solidFill>
                  <a:prstClr val="black"/>
                </a:solidFill>
                <a:latin typeface="Calibri"/>
                <a:ea typeface="Calibri" panose="020F0502020204030204" pitchFamily="34" charset="0"/>
                <a:cs typeface="Times New Roman" panose="02020603050405020304" pitchFamily="18" charset="0"/>
              </a:rPr>
              <a:t> Birim Düzeyinde</a:t>
            </a:r>
            <a:r>
              <a:rPr lang="tr-TR" sz="2200" b="1" dirty="0">
                <a:solidFill>
                  <a:prstClr val="black"/>
                </a:solidFill>
                <a:latin typeface="Calibri"/>
                <a:ea typeface="Calibri" panose="020F0502020204030204" pitchFamily="34" charset="0"/>
                <a:cs typeface="Times New Roman" panose="02020603050405020304" pitchFamily="18" charset="0"/>
                <a:sym typeface="Wingdings" panose="05000000000000000000" pitchFamily="2" charset="2"/>
              </a:rPr>
              <a:t></a:t>
            </a:r>
            <a:r>
              <a:rPr lang="tr-TR" sz="2200" b="1" dirty="0">
                <a:solidFill>
                  <a:prstClr val="black"/>
                </a:solidFill>
                <a:latin typeface="Calibri"/>
                <a:ea typeface="Calibri" panose="020F0502020204030204" pitchFamily="34" charset="0"/>
                <a:cs typeface="Times New Roman" panose="02020603050405020304" pitchFamily="18" charset="0"/>
              </a:rPr>
              <a:t> Ek Formlar Kısmında doldurmakla sorumlu oldukları formlara veri girişinde bulunacaklardır.  </a:t>
            </a:r>
          </a:p>
          <a:p>
            <a:pPr algn="just">
              <a:lnSpc>
                <a:spcPct val="107000"/>
              </a:lnSpc>
              <a:spcAft>
                <a:spcPts val="0"/>
              </a:spcAft>
            </a:pPr>
            <a:endParaRPr lang="tr-TR" sz="2200" b="1" dirty="0" smtClean="0">
              <a:solidFill>
                <a:prstClr val="black"/>
              </a:solidFill>
              <a:latin typeface="Calibri"/>
              <a:ea typeface="Calibri" panose="020F0502020204030204" pitchFamily="34" charset="0"/>
              <a:cs typeface="Times New Roman" panose="02020603050405020304" pitchFamily="18" charset="0"/>
            </a:endParaRPr>
          </a:p>
          <a:p>
            <a:pPr algn="just">
              <a:lnSpc>
                <a:spcPct val="107000"/>
              </a:lnSpc>
              <a:spcAft>
                <a:spcPts val="0"/>
              </a:spcAft>
            </a:pPr>
            <a:r>
              <a:rPr lang="tr-TR" sz="2200" b="1" dirty="0" smtClean="0">
                <a:solidFill>
                  <a:prstClr val="black"/>
                </a:solidFill>
                <a:latin typeface="Calibri"/>
                <a:ea typeface="Calibri" panose="020F0502020204030204" pitchFamily="34" charset="0"/>
                <a:cs typeface="Times New Roman" panose="02020603050405020304" pitchFamily="18" charset="0"/>
              </a:rPr>
              <a:t>Ekonomik </a:t>
            </a:r>
            <a:r>
              <a:rPr lang="tr-TR" sz="2200" b="1" dirty="0">
                <a:solidFill>
                  <a:prstClr val="black"/>
                </a:solidFill>
                <a:latin typeface="Calibri"/>
                <a:ea typeface="Calibri" panose="020F0502020204030204" pitchFamily="34" charset="0"/>
                <a:cs typeface="Times New Roman" panose="02020603050405020304" pitchFamily="18" charset="0"/>
              </a:rPr>
              <a:t>sınıflandırmanın dördüncü düzeyinde hazırlanan fişler birden fazla fonksiyon kodunu kullanılması durumunda her bir fonksiyon kodu için çoğaltılarak kullanılacaktır. </a:t>
            </a:r>
          </a:p>
          <a:p>
            <a:pPr marL="457200" algn="just">
              <a:lnSpc>
                <a:spcPct val="107000"/>
              </a:lnSpc>
              <a:spcAft>
                <a:spcPts val="0"/>
              </a:spcAft>
            </a:pPr>
            <a:r>
              <a:rPr lang="tr-TR" sz="2200" b="1" dirty="0">
                <a:solidFill>
                  <a:prstClr val="black"/>
                </a:solidFill>
                <a:latin typeface="Calibri"/>
                <a:ea typeface="Calibri" panose="020F0502020204030204" pitchFamily="34" charset="0"/>
                <a:cs typeface="Times New Roman" panose="02020603050405020304" pitchFamily="18" charset="0"/>
              </a:rPr>
              <a:t> </a:t>
            </a:r>
          </a:p>
          <a:p>
            <a:pPr algn="just">
              <a:lnSpc>
                <a:spcPct val="107000"/>
              </a:lnSpc>
              <a:spcAft>
                <a:spcPts val="800"/>
              </a:spcAft>
            </a:pPr>
            <a:r>
              <a:rPr lang="tr-TR" sz="2200" b="1" dirty="0" smtClean="0">
                <a:solidFill>
                  <a:prstClr val="black"/>
                </a:solidFill>
                <a:latin typeface="Calibri"/>
                <a:ea typeface="Calibri" panose="020F0502020204030204" pitchFamily="34" charset="0"/>
                <a:cs typeface="Times New Roman" panose="02020603050405020304" pitchFamily="18" charset="0"/>
              </a:rPr>
              <a:t>3. Form </a:t>
            </a:r>
            <a:r>
              <a:rPr lang="tr-TR" sz="2200" b="1" dirty="0">
                <a:solidFill>
                  <a:prstClr val="black"/>
                </a:solidFill>
                <a:latin typeface="Calibri"/>
                <a:ea typeface="Calibri" panose="020F0502020204030204" pitchFamily="34" charset="0"/>
                <a:cs typeface="Times New Roman" panose="02020603050405020304" pitchFamily="18" charset="0"/>
              </a:rPr>
              <a:t>10’da Mamul Mal Alımları başlığı altında bulunan demirbaşların sayısı, birim taşınır kayıtları dikkate alınarak doldurulacaktır.</a:t>
            </a:r>
          </a:p>
        </p:txBody>
      </p:sp>
      <p:grpSp>
        <p:nvGrpSpPr>
          <p:cNvPr id="4" name="Grup 12"/>
          <p:cNvGrpSpPr>
            <a:grpSpLocks/>
          </p:cNvGrpSpPr>
          <p:nvPr/>
        </p:nvGrpSpPr>
        <p:grpSpPr bwMode="auto">
          <a:xfrm>
            <a:off x="0" y="-11113"/>
            <a:ext cx="9144000" cy="1019176"/>
            <a:chOff x="465772" y="1160555"/>
            <a:chExt cx="6237301" cy="1019024"/>
          </a:xfrm>
        </p:grpSpPr>
        <p:sp>
          <p:nvSpPr>
            <p:cNvPr id="5"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white"/>
                </a:solidFill>
              </a:endParaRPr>
            </a:p>
          </p:txBody>
        </p:sp>
        <p:sp>
          <p:nvSpPr>
            <p:cNvPr id="6" name="Yuvarlatılmış Dikdörtgen 4"/>
            <p:cNvSpPr>
              <a:spLocks noChangeArrowheads="1"/>
            </p:cNvSpPr>
            <p:nvPr/>
          </p:nvSpPr>
          <p:spPr bwMode="auto">
            <a:xfrm>
              <a:off x="495618" y="1190401"/>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a:solidFill>
                    <a:prstClr val="white"/>
                  </a:solidFill>
                  <a:latin typeface="Calibri" panose="020F0502020204030204" pitchFamily="34" charset="0"/>
                </a:rPr>
                <a:t>ÜNİVERSİTE DÜZEYİNDE PERFORMANS BÜTÇE ÇALIŞMALARININ GERÇEKLEŞTİRİLMESİ</a:t>
              </a:r>
            </a:p>
          </p:txBody>
        </p:sp>
      </p:grpSp>
      <p:sp>
        <p:nvSpPr>
          <p:cNvPr id="7" name="Dikdörtgen 6"/>
          <p:cNvSpPr/>
          <p:nvPr/>
        </p:nvSpPr>
        <p:spPr>
          <a:xfrm>
            <a:off x="0" y="1003300"/>
            <a:ext cx="914400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300" b="1" dirty="0">
                <a:solidFill>
                  <a:prstClr val="black"/>
                </a:solidFill>
              </a:rPr>
              <a:t>E-BÜTÇE </a:t>
            </a:r>
            <a:r>
              <a:rPr lang="tr-TR" sz="2300" b="1" dirty="0" smtClean="0">
                <a:solidFill>
                  <a:prstClr val="black"/>
                </a:solidFill>
              </a:rPr>
              <a:t>SİSTEMİNE VERİ GİRİŞLERİNİN YAPILMASI</a:t>
            </a:r>
            <a:endParaRPr lang="tr-TR" sz="2300" b="1" dirty="0">
              <a:solidFill>
                <a:prstClr val="black"/>
              </a:solidFill>
            </a:endParaRPr>
          </a:p>
        </p:txBody>
      </p:sp>
    </p:spTree>
    <p:extLst>
      <p:ext uri="{BB962C8B-B14F-4D97-AF65-F5344CB8AC3E}">
        <p14:creationId xmlns:p14="http://schemas.microsoft.com/office/powerpoint/2010/main" val="3055988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0" y="1104027"/>
            <a:ext cx="9144000" cy="625475"/>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tr-TR" sz="2300" b="1" dirty="0">
                <a:solidFill>
                  <a:prstClr val="black"/>
                </a:solidFill>
              </a:rPr>
              <a:t>UYGUN EKONOMİK KODUN SEÇİLMESİ</a:t>
            </a:r>
          </a:p>
        </p:txBody>
      </p:sp>
      <p:grpSp>
        <p:nvGrpSpPr>
          <p:cNvPr id="53251" name="Grup 12"/>
          <p:cNvGrpSpPr>
            <a:grpSpLocks/>
          </p:cNvGrpSpPr>
          <p:nvPr/>
        </p:nvGrpSpPr>
        <p:grpSpPr bwMode="auto">
          <a:xfrm>
            <a:off x="0" y="-11113"/>
            <a:ext cx="9144000" cy="1019176"/>
            <a:chOff x="465772" y="1160555"/>
            <a:chExt cx="6237301" cy="1019024"/>
          </a:xfrm>
        </p:grpSpPr>
        <p:sp>
          <p:nvSpPr>
            <p:cNvPr id="53255"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black"/>
                </a:solidFill>
              </a:endParaRPr>
            </a:p>
          </p:txBody>
        </p:sp>
        <p:sp>
          <p:nvSpPr>
            <p:cNvPr id="53256" name="Yuvarlatılmış Dikdörtgen 4"/>
            <p:cNvSpPr>
              <a:spLocks noChangeArrowheads="1"/>
            </p:cNvSpPr>
            <p:nvPr/>
          </p:nvSpPr>
          <p:spPr bwMode="auto">
            <a:xfrm>
              <a:off x="495618" y="1190401"/>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grpSp>
      <p:sp>
        <p:nvSpPr>
          <p:cNvPr id="53253" name="Metin kutusu 1"/>
          <p:cNvSpPr txBox="1">
            <a:spLocks noChangeArrowheads="1"/>
          </p:cNvSpPr>
          <p:nvPr/>
        </p:nvSpPr>
        <p:spPr bwMode="auto">
          <a:xfrm>
            <a:off x="-5008" y="2839119"/>
            <a:ext cx="916387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r>
              <a:rPr lang="tr-TR" altLang="tr-TR" sz="2400" dirty="0">
                <a:solidFill>
                  <a:prstClr val="black"/>
                </a:solidFill>
                <a:latin typeface="Times New Roman" panose="02020603050405020304" pitchFamily="18" charset="0"/>
                <a:cs typeface="Times New Roman" panose="02020603050405020304" pitchFamily="18" charset="0"/>
              </a:rPr>
              <a:t>Örneğin;</a:t>
            </a:r>
          </a:p>
          <a:p>
            <a:r>
              <a:rPr lang="tr-TR" altLang="tr-TR" sz="2400" b="1" dirty="0">
                <a:solidFill>
                  <a:prstClr val="black"/>
                </a:solidFill>
                <a:latin typeface="Times New Roman" panose="02020603050405020304" pitchFamily="18" charset="0"/>
                <a:cs typeface="Times New Roman" panose="02020603050405020304" pitchFamily="18" charset="0"/>
              </a:rPr>
              <a:t>03.2 TÜKETİME YÖNELİK MAL VE MALZEME ALIMLARI  </a:t>
            </a:r>
          </a:p>
          <a:p>
            <a:r>
              <a:rPr lang="tr-TR" altLang="tr-TR" sz="2400" dirty="0">
                <a:solidFill>
                  <a:prstClr val="black"/>
                </a:solidFill>
                <a:latin typeface="Times New Roman" panose="02020603050405020304" pitchFamily="18" charset="0"/>
                <a:cs typeface="Times New Roman" panose="02020603050405020304" pitchFamily="18" charset="0"/>
              </a:rPr>
              <a:t>  </a:t>
            </a:r>
            <a:r>
              <a:rPr lang="tr-TR" altLang="tr-TR" sz="2400" b="1" i="1" dirty="0">
                <a:solidFill>
                  <a:prstClr val="black"/>
                </a:solidFill>
                <a:latin typeface="Times New Roman" panose="02020603050405020304" pitchFamily="18" charset="0"/>
                <a:cs typeface="Times New Roman" panose="02020603050405020304" pitchFamily="18" charset="0"/>
              </a:rPr>
              <a:t>03.2.1 Kırtasiye ve Büro Malzemesi Alımları: </a:t>
            </a:r>
            <a:r>
              <a:rPr lang="tr-TR" altLang="tr-TR" sz="2400" dirty="0">
                <a:solidFill>
                  <a:prstClr val="black"/>
                </a:solidFill>
                <a:latin typeface="Times New Roman" panose="02020603050405020304" pitchFamily="18" charset="0"/>
                <a:cs typeface="Times New Roman" panose="02020603050405020304" pitchFamily="18" charset="0"/>
              </a:rPr>
              <a:t>Hizmetin gerektirdiği kırtasiye, basılı kağıt, defter ve benzeri mal ve malzemelerin alım bedelleri ile büro ihtiyaçlarına ilişkin her çeşit tüketim malzemesi alımları, basılı kağıt ve defter alım ve yapımı ile bunlara ilişkin diğer giderler bu bölümde yer alacaktır.</a:t>
            </a:r>
          </a:p>
        </p:txBody>
      </p:sp>
      <p:sp>
        <p:nvSpPr>
          <p:cNvPr id="4" name="Metin kutusu 3"/>
          <p:cNvSpPr txBox="1"/>
          <p:nvPr/>
        </p:nvSpPr>
        <p:spPr>
          <a:xfrm>
            <a:off x="11687" y="1859756"/>
            <a:ext cx="9147175" cy="461963"/>
          </a:xfrm>
          <a:prstGeom prst="rect">
            <a:avLst/>
          </a:prstGeom>
          <a:solidFill>
            <a:schemeClr val="accent4">
              <a:lumMod val="20000"/>
              <a:lumOff val="80000"/>
            </a:schemeClr>
          </a:solidFill>
        </p:spPr>
        <p:txBody>
          <a:bodyPr>
            <a:spAutoFit/>
          </a:bodyPr>
          <a:lstStyle/>
          <a:p>
            <a:pPr marL="342900" indent="-342900">
              <a:buFont typeface="Wingdings" panose="05000000000000000000" pitchFamily="2" charset="2"/>
              <a:buChar char="q"/>
              <a:defRPr/>
            </a:pPr>
            <a:r>
              <a:rPr lang="tr-TR" sz="2400" dirty="0">
                <a:solidFill>
                  <a:prstClr val="black"/>
                </a:solidFill>
                <a:latin typeface="Times New Roman" panose="02020603050405020304" pitchFamily="18" charset="0"/>
                <a:cs typeface="Times New Roman" panose="02020603050405020304" pitchFamily="18" charset="0"/>
              </a:rPr>
              <a:t> İhtiyacı karşılayacak şekilde doğru kodun yazılması önem taşır.</a:t>
            </a:r>
          </a:p>
        </p:txBody>
      </p:sp>
    </p:spTree>
    <p:extLst>
      <p:ext uri="{BB962C8B-B14F-4D97-AF65-F5344CB8AC3E}">
        <p14:creationId xmlns:p14="http://schemas.microsoft.com/office/powerpoint/2010/main" val="1246598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0" y="1003300"/>
            <a:ext cx="9144000" cy="625475"/>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anchor="ctr"/>
          <a:lstStyle/>
          <a:p>
            <a:pPr algn="ctr">
              <a:defRPr/>
            </a:pPr>
            <a:r>
              <a:rPr lang="tr-TR" sz="2300" b="1" dirty="0" smtClean="0">
                <a:solidFill>
                  <a:schemeClr val="tx1"/>
                </a:solidFill>
              </a:rPr>
              <a:t>PERFORMANS GÖSTERGE HEDEFLERİ</a:t>
            </a:r>
            <a:endParaRPr lang="tr-TR" sz="2300" b="1" dirty="0">
              <a:solidFill>
                <a:schemeClr val="tx1"/>
              </a:solidFill>
            </a:endParaRPr>
          </a:p>
        </p:txBody>
      </p:sp>
      <p:grpSp>
        <p:nvGrpSpPr>
          <p:cNvPr id="61443" name="Grup 2"/>
          <p:cNvGrpSpPr>
            <a:grpSpLocks/>
          </p:cNvGrpSpPr>
          <p:nvPr/>
        </p:nvGrpSpPr>
        <p:grpSpPr bwMode="auto">
          <a:xfrm>
            <a:off x="0" y="-11113"/>
            <a:ext cx="9144000" cy="1019176"/>
            <a:chOff x="465772" y="1160555"/>
            <a:chExt cx="6237301" cy="1019024"/>
          </a:xfrm>
        </p:grpSpPr>
        <p:sp>
          <p:nvSpPr>
            <p:cNvPr id="61450" name="Yuvarlatılmış Dikdörtgen 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p>
          </p:txBody>
        </p:sp>
        <p:sp>
          <p:nvSpPr>
            <p:cNvPr id="61451" name="Yuvarlatılmış Dikdörtgen 4"/>
            <p:cNvSpPr>
              <a:spLocks noChangeArrowheads="1"/>
            </p:cNvSpPr>
            <p:nvPr/>
          </p:nvSpPr>
          <p:spPr bwMode="auto">
            <a:xfrm>
              <a:off x="495618" y="1190401"/>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endParaRPr lang="tr-TR" altLang="tr-TR" sz="2300" b="1" dirty="0">
                <a:solidFill>
                  <a:srgbClr val="FFFFFF"/>
                </a:solidFill>
                <a:latin typeface="Calibri" panose="020F0502020204030204" pitchFamily="34" charset="0"/>
              </a:endParaRPr>
            </a:p>
          </p:txBody>
        </p:sp>
      </p:grpSp>
      <p:sp>
        <p:nvSpPr>
          <p:cNvPr id="6" name="Dikdörtgen 5"/>
          <p:cNvSpPr/>
          <p:nvPr/>
        </p:nvSpPr>
        <p:spPr>
          <a:xfrm>
            <a:off x="43755" y="2427599"/>
            <a:ext cx="9072110" cy="1785104"/>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defRPr/>
            </a:pPr>
            <a:endParaRPr lang="tr-TR" sz="2200" b="1" dirty="0">
              <a:solidFill>
                <a:prstClr val="black"/>
              </a:solidFill>
              <a:latin typeface="+mn-lt"/>
            </a:endParaRPr>
          </a:p>
          <a:p>
            <a:pPr marL="457200" indent="-457200" algn="just">
              <a:buFontTx/>
              <a:buAutoNum type="arabicPeriod"/>
              <a:defRPr/>
            </a:pPr>
            <a:r>
              <a:rPr lang="tr-TR" sz="2200" b="1" dirty="0">
                <a:solidFill>
                  <a:prstClr val="black"/>
                </a:solidFill>
                <a:latin typeface="+mn-lt"/>
              </a:rPr>
              <a:t>GÖSTERGE HEDEFLERİNİN VERİ GİRİŞLERİNİN GERÇEKÇİ VE TAM </a:t>
            </a:r>
            <a:r>
              <a:rPr lang="tr-TR" sz="2200" b="1" dirty="0" smtClean="0">
                <a:solidFill>
                  <a:prstClr val="black"/>
                </a:solidFill>
                <a:latin typeface="+mn-lt"/>
              </a:rPr>
              <a:t>OLMASI. </a:t>
            </a:r>
          </a:p>
          <a:p>
            <a:pPr algn="just">
              <a:defRPr/>
            </a:pPr>
            <a:r>
              <a:rPr lang="tr-TR" sz="2200" dirty="0" smtClean="0">
                <a:latin typeface="+mn-lt"/>
                <a:ea typeface="Calibri" panose="020F0502020204030204" pitchFamily="34" charset="0"/>
              </a:rPr>
              <a:t>	2016 </a:t>
            </a:r>
            <a:r>
              <a:rPr lang="tr-TR" sz="2200" dirty="0">
                <a:latin typeface="+mn-lt"/>
                <a:ea typeface="Calibri" panose="020F0502020204030204" pitchFamily="34" charset="0"/>
              </a:rPr>
              <a:t>yılsonu gerçekleşme hedefi ve 2016 yıl sonu </a:t>
            </a:r>
            <a:r>
              <a:rPr lang="tr-TR" sz="2200" dirty="0" smtClean="0">
                <a:latin typeface="+mn-lt"/>
                <a:ea typeface="Calibri" panose="020F0502020204030204" pitchFamily="34" charset="0"/>
              </a:rPr>
              <a:t>hedefi ile birlikte 2017 yılı performans gösterge hedeflerinin gerçekçi </a:t>
            </a:r>
            <a:r>
              <a:rPr lang="tr-TR" sz="2200" dirty="0">
                <a:latin typeface="+mn-lt"/>
                <a:ea typeface="Calibri" panose="020F0502020204030204" pitchFamily="34" charset="0"/>
              </a:rPr>
              <a:t>bir şekilde planlanarak eksiksiz olarak doldurulması gerekmektedir. </a:t>
            </a:r>
            <a:endParaRPr lang="tr-TR" sz="2200" b="1" dirty="0">
              <a:solidFill>
                <a:prstClr val="black"/>
              </a:solidFill>
              <a:latin typeface="+mn-lt"/>
            </a:endParaRPr>
          </a:p>
        </p:txBody>
      </p:sp>
      <p:sp>
        <p:nvSpPr>
          <p:cNvPr id="7" name="Dikdörtgen 6"/>
          <p:cNvSpPr/>
          <p:nvPr/>
        </p:nvSpPr>
        <p:spPr>
          <a:xfrm>
            <a:off x="43755" y="4527411"/>
            <a:ext cx="9051391" cy="1061829"/>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457200" indent="-457200" algn="just">
              <a:buFontTx/>
              <a:buAutoNum type="arabicPeriod" startAt="2"/>
              <a:defRPr/>
            </a:pPr>
            <a:r>
              <a:rPr lang="tr-TR" sz="2100" b="1" dirty="0" smtClean="0">
                <a:solidFill>
                  <a:prstClr val="black"/>
                </a:solidFill>
                <a:latin typeface="+mn-lt"/>
              </a:rPr>
              <a:t>PERFORMANS </a:t>
            </a:r>
            <a:r>
              <a:rPr lang="tr-TR" sz="2100" b="1" dirty="0">
                <a:solidFill>
                  <a:prstClr val="black"/>
                </a:solidFill>
                <a:latin typeface="+mn-lt"/>
              </a:rPr>
              <a:t>PROGRAMI TASLAĞI ÜZERİNDEN GÖRÜŞMELERİN YAPILMASI </a:t>
            </a:r>
          </a:p>
          <a:p>
            <a:pPr algn="just">
              <a:defRPr/>
            </a:pPr>
            <a:r>
              <a:rPr lang="tr-TR" sz="2100" b="1" dirty="0">
                <a:solidFill>
                  <a:prstClr val="black"/>
                </a:solidFill>
                <a:latin typeface="+mn-lt"/>
                <a:cs typeface="Times New Roman" panose="02020603050405020304" pitchFamily="18" charset="0"/>
              </a:rPr>
              <a:t>        </a:t>
            </a:r>
            <a:r>
              <a:rPr lang="tr-TR" sz="2100" dirty="0" smtClean="0">
                <a:latin typeface="+mn-lt"/>
                <a:ea typeface="Calibri" panose="020F0502020204030204" pitchFamily="34" charset="0"/>
                <a:cs typeface="Times New Roman" panose="02020603050405020304" pitchFamily="18" charset="0"/>
              </a:rPr>
              <a:t>Maliye </a:t>
            </a:r>
            <a:r>
              <a:rPr lang="tr-TR" sz="2100" dirty="0">
                <a:latin typeface="+mn-lt"/>
                <a:ea typeface="Calibri" panose="020F0502020204030204" pitchFamily="34" charset="0"/>
                <a:cs typeface="Times New Roman" panose="02020603050405020304" pitchFamily="18" charset="0"/>
              </a:rPr>
              <a:t>Bakanlığı ile yapılacak bütçe görüşmelerinde belirtilen hedef gösterge rakamları ve hedeflerin bir önceki yıl gerçekleşme durumları dikkate </a:t>
            </a:r>
            <a:r>
              <a:rPr lang="tr-TR" sz="2100" dirty="0" smtClean="0">
                <a:latin typeface="+mn-lt"/>
                <a:ea typeface="Calibri" panose="020F0502020204030204" pitchFamily="34" charset="0"/>
                <a:cs typeface="Times New Roman" panose="02020603050405020304" pitchFamily="18" charset="0"/>
              </a:rPr>
              <a:t>alınmaktadır</a:t>
            </a:r>
            <a:r>
              <a:rPr lang="tr-TR" sz="2100" dirty="0" smtClean="0">
                <a:latin typeface="+mn-lt"/>
                <a:ea typeface="Calibri" panose="020F0502020204030204" pitchFamily="34" charset="0"/>
              </a:rPr>
              <a:t>. </a:t>
            </a:r>
            <a:endParaRPr lang="tr-TR" sz="2100" b="1" dirty="0">
              <a:solidFill>
                <a:prstClr val="black"/>
              </a:solidFill>
              <a:latin typeface="+mn-lt"/>
            </a:endParaRPr>
          </a:p>
        </p:txBody>
      </p:sp>
      <p:sp>
        <p:nvSpPr>
          <p:cNvPr id="4" name="Dikdörtgen 3"/>
          <p:cNvSpPr/>
          <p:nvPr/>
        </p:nvSpPr>
        <p:spPr>
          <a:xfrm>
            <a:off x="43755" y="151590"/>
            <a:ext cx="9051391"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52736"/>
            <a:ext cx="9144000" cy="5731697"/>
          </a:xfrm>
          <a:prstGeom prst="rect">
            <a:avLst/>
          </a:prstGeom>
        </p:spPr>
        <p:txBody>
          <a:bodyPr wrap="square">
            <a:spAutoFit/>
          </a:bodyPr>
          <a:lstStyle/>
          <a:p>
            <a:pPr lvl="0" algn="just">
              <a:lnSpc>
                <a:spcPct val="107000"/>
              </a:lnSpc>
              <a:spcAft>
                <a:spcPts val="800"/>
              </a:spcAft>
            </a:pPr>
            <a:r>
              <a:rPr lang="tr-TR" sz="2200" dirty="0" smtClean="0">
                <a:latin typeface="+mn-lt"/>
                <a:ea typeface="Calibri" panose="020F0502020204030204" pitchFamily="34" charset="0"/>
                <a:cs typeface="Times New Roman" panose="02020603050405020304" pitchFamily="18" charset="0"/>
              </a:rPr>
              <a:t>Akademik </a:t>
            </a:r>
            <a:r>
              <a:rPr lang="tr-TR" sz="2200" dirty="0">
                <a:latin typeface="+mn-lt"/>
                <a:ea typeface="Calibri" panose="020F0502020204030204" pitchFamily="34" charset="0"/>
                <a:cs typeface="Times New Roman" panose="02020603050405020304" pitchFamily="18" charset="0"/>
              </a:rPr>
              <a:t>birimler, akademik görevlerle ilgili yolluk taleplerini 11 numaralı faaliyet altında planlayacaklardır. İdari görevlendirmelerle (ders görevlendirmesi, tez savunması jüri üyeliği vb.) ilgili ödenek talepleri ise tüm birimler tarafından 31 </a:t>
            </a:r>
            <a:r>
              <a:rPr lang="tr-TR" sz="2200" dirty="0" err="1" smtClean="0">
                <a:latin typeface="+mn-lt"/>
                <a:ea typeface="Calibri" panose="020F0502020204030204" pitchFamily="34" charset="0"/>
                <a:cs typeface="Times New Roman" panose="02020603050405020304" pitchFamily="18" charset="0"/>
              </a:rPr>
              <a:t>no’lu</a:t>
            </a:r>
            <a:r>
              <a:rPr lang="tr-TR" sz="2200" dirty="0" smtClean="0">
                <a:latin typeface="+mn-lt"/>
                <a:ea typeface="Calibri" panose="020F0502020204030204" pitchFamily="34" charset="0"/>
                <a:cs typeface="Times New Roman" panose="02020603050405020304" pitchFamily="18" charset="0"/>
              </a:rPr>
              <a:t> </a:t>
            </a:r>
            <a:r>
              <a:rPr lang="tr-TR" sz="2200" dirty="0">
                <a:latin typeface="+mn-lt"/>
                <a:ea typeface="Calibri" panose="020F0502020204030204" pitchFamily="34" charset="0"/>
                <a:cs typeface="Times New Roman" panose="02020603050405020304" pitchFamily="18" charset="0"/>
              </a:rPr>
              <a:t>faaliyet içerisinde yapılacaktır.  Yolluk bütçesi talep edilirken; görevlendirme süresi, görevlendirme sayısı ve görevlendirilecek kişi sayısı gerçekçi olarak planlanmalı, </a:t>
            </a:r>
            <a:r>
              <a:rPr lang="tr-TR" sz="2200" dirty="0" smtClean="0">
                <a:latin typeface="+mn-lt"/>
                <a:ea typeface="Calibri" panose="020F0502020204030204" pitchFamily="34" charset="0"/>
                <a:cs typeface="Times New Roman" panose="02020603050405020304" pitchFamily="18" charset="0"/>
              </a:rPr>
              <a:t>Akademik </a:t>
            </a:r>
            <a:r>
              <a:rPr lang="tr-TR" sz="2200" dirty="0">
                <a:latin typeface="+mn-lt"/>
                <a:ea typeface="Calibri" panose="020F0502020204030204" pitchFamily="34" charset="0"/>
                <a:cs typeface="Times New Roman" panose="02020603050405020304" pitchFamily="18" charset="0"/>
              </a:rPr>
              <a:t>personelin akademik faaliyetleri için yapılacak yolluk planlamalarında 17/12/2013 tarih ve 231 sayılı Yönetim Kurulu Kararı ile yürürlüğe giren ve 22.12.2015 tarih ve 319 sayılı Yönetim Kurulu Kararı </a:t>
            </a:r>
            <a:r>
              <a:rPr lang="tr-TR" sz="2200" dirty="0" smtClean="0">
                <a:latin typeface="+mn-lt"/>
                <a:ea typeface="Calibri" panose="020F0502020204030204" pitchFamily="34" charset="0"/>
                <a:cs typeface="Times New Roman" panose="02020603050405020304" pitchFamily="18" charset="0"/>
              </a:rPr>
              <a:t>ve öğrenci görevlendirmelerinde </a:t>
            </a:r>
            <a:r>
              <a:rPr lang="tr-TR" sz="2200" dirty="0">
                <a:latin typeface="+mn-lt"/>
                <a:ea typeface="Calibri" panose="020F0502020204030204" pitchFamily="34" charset="0"/>
                <a:cs typeface="Times New Roman" panose="02020603050405020304" pitchFamily="18" charset="0"/>
              </a:rPr>
              <a:t>de aynı tarih ve karar sayılı Y.Ü. Yurtiçi ve Yurt Dışı Öğrenci </a:t>
            </a:r>
            <a:r>
              <a:rPr lang="tr-TR" sz="2200" dirty="0" smtClean="0">
                <a:latin typeface="+mn-lt"/>
                <a:ea typeface="Calibri" panose="020F0502020204030204" pitchFamily="34" charset="0"/>
                <a:cs typeface="Times New Roman" panose="02020603050405020304" pitchFamily="18" charset="0"/>
              </a:rPr>
              <a:t>Görevlendirmeleri </a:t>
            </a:r>
            <a:r>
              <a:rPr lang="tr-TR" sz="2200" dirty="0">
                <a:latin typeface="+mn-lt"/>
                <a:ea typeface="Calibri" panose="020F0502020204030204" pitchFamily="34" charset="0"/>
                <a:cs typeface="Times New Roman" panose="02020603050405020304" pitchFamily="18" charset="0"/>
              </a:rPr>
              <a:t>Uygulama Esasları dikkate </a:t>
            </a:r>
            <a:r>
              <a:rPr lang="tr-TR" sz="2200" dirty="0" smtClean="0">
                <a:latin typeface="+mn-lt"/>
                <a:ea typeface="Calibri" panose="020F0502020204030204" pitchFamily="34" charset="0"/>
                <a:cs typeface="Times New Roman" panose="02020603050405020304" pitchFamily="18" charset="0"/>
              </a:rPr>
              <a:t>alınmalıdır. </a:t>
            </a:r>
          </a:p>
          <a:p>
            <a:pPr lvl="0" algn="just">
              <a:lnSpc>
                <a:spcPct val="107000"/>
              </a:lnSpc>
              <a:spcAft>
                <a:spcPts val="800"/>
              </a:spcAft>
            </a:pPr>
            <a:r>
              <a:rPr lang="tr-TR" sz="2200" dirty="0" smtClean="0">
                <a:effectLst/>
                <a:latin typeface="+mn-lt"/>
                <a:ea typeface="Calibri" panose="020F0502020204030204" pitchFamily="34" charset="0"/>
                <a:cs typeface="Times New Roman" panose="02020603050405020304" pitchFamily="18" charset="0"/>
              </a:rPr>
              <a:t>İdari Birimler ise, faaliyetlerin yürütülmesi için 31 </a:t>
            </a:r>
            <a:r>
              <a:rPr lang="tr-TR" sz="2200" dirty="0" err="1" smtClean="0">
                <a:effectLst/>
                <a:latin typeface="+mn-lt"/>
                <a:ea typeface="Calibri" panose="020F0502020204030204" pitchFamily="34" charset="0"/>
                <a:cs typeface="Times New Roman" panose="02020603050405020304" pitchFamily="18" charset="0"/>
              </a:rPr>
              <a:t>no’lu</a:t>
            </a:r>
            <a:r>
              <a:rPr lang="tr-TR" sz="2200" dirty="0" smtClean="0">
                <a:latin typeface="+mn-lt"/>
                <a:ea typeface="Calibri" panose="020F0502020204030204" pitchFamily="34" charset="0"/>
                <a:cs typeface="Times New Roman" panose="02020603050405020304" pitchFamily="18" charset="0"/>
              </a:rPr>
              <a:t> faaliyet, personelin eğitimi için 32 </a:t>
            </a:r>
            <a:r>
              <a:rPr lang="tr-TR" sz="2200" dirty="0" err="1" smtClean="0">
                <a:latin typeface="+mn-lt"/>
                <a:ea typeface="Calibri" panose="020F0502020204030204" pitchFamily="34" charset="0"/>
                <a:cs typeface="Times New Roman" panose="02020603050405020304" pitchFamily="18" charset="0"/>
              </a:rPr>
              <a:t>no’lu</a:t>
            </a:r>
            <a:r>
              <a:rPr lang="tr-TR" sz="2200" dirty="0" smtClean="0">
                <a:latin typeface="+mn-lt"/>
                <a:ea typeface="Calibri" panose="020F0502020204030204" pitchFamily="34" charset="0"/>
                <a:cs typeface="Times New Roman" panose="02020603050405020304" pitchFamily="18" charset="0"/>
              </a:rPr>
              <a:t> faaliyeti doldurmaları gerekmektedir.</a:t>
            </a:r>
          </a:p>
          <a:p>
            <a:pPr lvl="0" algn="just">
              <a:lnSpc>
                <a:spcPct val="107000"/>
              </a:lnSpc>
              <a:spcAft>
                <a:spcPts val="800"/>
              </a:spcAft>
            </a:pPr>
            <a:r>
              <a:rPr lang="tr-TR" sz="2200" b="1" dirty="0" smtClean="0">
                <a:effectLst/>
                <a:latin typeface="+mn-lt"/>
                <a:ea typeface="Calibri" panose="020F0502020204030204" pitchFamily="34" charset="0"/>
                <a:cs typeface="Times New Roman" panose="02020603050405020304" pitchFamily="18" charset="0"/>
              </a:rPr>
              <a:t>F10’DA Yolluk Sayısı ve Görevlendirme Süresi ile faaliyet tablolarındaki görevlendirme sayıları tutarlı olmalıdır.</a:t>
            </a:r>
            <a:endParaRPr lang="tr-TR" sz="2200" b="1" dirty="0">
              <a:effectLst/>
              <a:latin typeface="+mn-lt"/>
              <a:ea typeface="Calibri" panose="020F0502020204030204" pitchFamily="34" charset="0"/>
              <a:cs typeface="Times New Roman" panose="02020603050405020304" pitchFamily="18" charset="0"/>
            </a:endParaRPr>
          </a:p>
        </p:txBody>
      </p:sp>
      <p:grpSp>
        <p:nvGrpSpPr>
          <p:cNvPr id="3" name="Grup 12"/>
          <p:cNvGrpSpPr>
            <a:grpSpLocks/>
          </p:cNvGrpSpPr>
          <p:nvPr/>
        </p:nvGrpSpPr>
        <p:grpSpPr bwMode="auto">
          <a:xfrm>
            <a:off x="0" y="-11113"/>
            <a:ext cx="9144000" cy="1019176"/>
            <a:chOff x="465772" y="1160555"/>
            <a:chExt cx="6237301" cy="1019024"/>
          </a:xfrm>
        </p:grpSpPr>
        <p:sp>
          <p:nvSpPr>
            <p:cNvPr id="4"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p>
          </p:txBody>
        </p:sp>
        <p:sp>
          <p:nvSpPr>
            <p:cNvPr id="5" name="Yuvarlatılmış Dikdörtgen 4"/>
            <p:cNvSpPr>
              <a:spLocks noChangeArrowheads="1"/>
            </p:cNvSpPr>
            <p:nvPr/>
          </p:nvSpPr>
          <p:spPr bwMode="auto">
            <a:xfrm>
              <a:off x="495618" y="1190401"/>
              <a:ext cx="6207455" cy="9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300" b="1" dirty="0" smtClean="0">
                  <a:solidFill>
                    <a:srgbClr val="FFFFFF"/>
                  </a:solidFill>
                  <a:latin typeface="Calibri" panose="020F0502020204030204" pitchFamily="34" charset="0"/>
                </a:rPr>
                <a:t>              YOLLUK İHTİYAÇLARINI BELİRLENMESİNDE</a:t>
              </a:r>
              <a:endParaRPr lang="tr-TR" altLang="tr-TR" sz="2300" b="1" dirty="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067297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992" y="1752407"/>
            <a:ext cx="8686487" cy="2974532"/>
          </a:xfrm>
          <a:prstGeom prst="rect">
            <a:avLst/>
          </a:prstGeom>
          <a:solidFill>
            <a:schemeClr val="accent1">
              <a:lumMod val="20000"/>
              <a:lumOff val="80000"/>
            </a:schemeClr>
          </a:solidFill>
        </p:spPr>
        <p:txBody>
          <a:bodyPr wrap="square">
            <a:spAutoFit/>
          </a:bodyPr>
          <a:lstStyle/>
          <a:p>
            <a:pPr lvl="0" algn="just">
              <a:lnSpc>
                <a:spcPct val="107000"/>
              </a:lnSpc>
              <a:spcAft>
                <a:spcPts val="800"/>
              </a:spcAft>
            </a:pPr>
            <a:r>
              <a:rPr lang="tr-TR" sz="2200" b="1" dirty="0">
                <a:latin typeface="+mn-lt"/>
                <a:ea typeface="Calibri" panose="020F0502020204030204" pitchFamily="34" charset="0"/>
                <a:cs typeface="Times New Roman" panose="02020603050405020304" pitchFamily="18" charset="0"/>
              </a:rPr>
              <a:t>2017 yılı kıdem tazminatı ödeneği için, taşeron işçilerin kıdem tazminatına hak kazanacak şekilde ayrılmaları durumunda,  İdari ve Mali İşler Daire Başkanlığı tarafından, işçilerin Üniversitemiz ve diğer kamu kurumlarında çalıştıkları toplam süreler dikkate alınarak yapılacak olan hesaplama doğrultusunda ödenek tefrik edilecektir. İdari ve Mali İşler Daire Başkanlığının söz konusu ödenek talebini, 31. faaliyet (Akademik ve İdari Hizmetlerin geliştirilmesi ve yürütülmesi faaliyeti) altında 03.5.1.11 ekonomik kodundan talepte bulunmaları gerekmektedir.</a:t>
            </a:r>
            <a:endParaRPr lang="tr-TR" sz="2200" b="1" dirty="0">
              <a:effectLst/>
              <a:latin typeface="+mn-lt"/>
              <a:ea typeface="Calibri" panose="020F0502020204030204" pitchFamily="34" charset="0"/>
              <a:cs typeface="Times New Roman" panose="02020603050405020304" pitchFamily="18" charset="0"/>
            </a:endParaRPr>
          </a:p>
        </p:txBody>
      </p:sp>
      <p:sp>
        <p:nvSpPr>
          <p:cNvPr id="5" name="Dikdörtgen 4"/>
          <p:cNvSpPr/>
          <p:nvPr/>
        </p:nvSpPr>
        <p:spPr>
          <a:xfrm>
            <a:off x="179511" y="5215950"/>
            <a:ext cx="8712967" cy="1179169"/>
          </a:xfrm>
          <a:prstGeom prst="rect">
            <a:avLst/>
          </a:prstGeom>
          <a:solidFill>
            <a:schemeClr val="accent1">
              <a:lumMod val="20000"/>
              <a:lumOff val="80000"/>
            </a:schemeClr>
          </a:solidFill>
        </p:spPr>
        <p:txBody>
          <a:bodyPr wrap="square">
            <a:spAutoFit/>
          </a:bodyPr>
          <a:lstStyle/>
          <a:p>
            <a:pPr lvl="0" algn="just">
              <a:lnSpc>
                <a:spcPct val="107000"/>
              </a:lnSpc>
              <a:spcAft>
                <a:spcPts val="800"/>
              </a:spcAft>
            </a:pPr>
            <a:r>
              <a:rPr lang="tr-TR" sz="2200" b="1" dirty="0">
                <a:latin typeface="+mn-lt"/>
                <a:ea typeface="Calibri" panose="020F0502020204030204" pitchFamily="34" charset="0"/>
                <a:cs typeface="Times New Roman" panose="02020603050405020304" pitchFamily="18" charset="0"/>
              </a:rPr>
              <a:t>Nakdi ve ayni giyecek yardımı yapılacak personel için Giyecek Yardım Yönetmeliği ve nakdi yadım tutarının tespitinde Bütçe Hazırlama Rehberi ekindeki standartlarda yer alan tutarların dikkate alınması gerekmektedir.</a:t>
            </a:r>
            <a:endParaRPr lang="tr-TR" sz="2200" b="1" dirty="0">
              <a:effectLst/>
              <a:latin typeface="+mn-lt"/>
              <a:ea typeface="Calibri" panose="020F0502020204030204" pitchFamily="34" charset="0"/>
              <a:cs typeface="Times New Roman" panose="02020603050405020304" pitchFamily="18" charset="0"/>
            </a:endParaRPr>
          </a:p>
        </p:txBody>
      </p:sp>
      <p:grpSp>
        <p:nvGrpSpPr>
          <p:cNvPr id="4" name="Grup 12"/>
          <p:cNvGrpSpPr>
            <a:grpSpLocks/>
          </p:cNvGrpSpPr>
          <p:nvPr/>
        </p:nvGrpSpPr>
        <p:grpSpPr bwMode="auto">
          <a:xfrm>
            <a:off x="0" y="-11113"/>
            <a:ext cx="9144000" cy="1019176"/>
            <a:chOff x="465772" y="1160555"/>
            <a:chExt cx="6237301" cy="1019024"/>
          </a:xfrm>
        </p:grpSpPr>
        <p:sp>
          <p:nvSpPr>
            <p:cNvPr id="6"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p>
          </p:txBody>
        </p:sp>
        <p:sp>
          <p:nvSpPr>
            <p:cNvPr id="7" name="Yuvarlatılmış Dikdörtgen 4"/>
            <p:cNvSpPr>
              <a:spLocks noChangeArrowheads="1"/>
            </p:cNvSpPr>
            <p:nvPr/>
          </p:nvSpPr>
          <p:spPr bwMode="auto">
            <a:xfrm>
              <a:off x="495618" y="1288160"/>
              <a:ext cx="6207455" cy="7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r>
                <a:rPr lang="tr-TR" altLang="tr-TR" sz="2400" b="1" dirty="0" smtClean="0">
                  <a:solidFill>
                    <a:srgbClr val="FFFFFF"/>
                  </a:solidFill>
                  <a:latin typeface="Calibri" panose="020F0502020204030204" pitchFamily="34" charset="0"/>
                </a:rPr>
                <a:t>                                                                            </a:t>
              </a:r>
              <a:endParaRPr lang="tr-TR" altLang="tr-TR" sz="2400" b="1" dirty="0">
                <a:solidFill>
                  <a:srgbClr val="FFFFFF"/>
                </a:solidFill>
                <a:latin typeface="Calibri" panose="020F0502020204030204" pitchFamily="34" charset="0"/>
              </a:endParaRPr>
            </a:p>
          </p:txBody>
        </p:sp>
      </p:grpSp>
      <p:sp>
        <p:nvSpPr>
          <p:cNvPr id="8" name="Dikdörtgen 7"/>
          <p:cNvSpPr/>
          <p:nvPr/>
        </p:nvSpPr>
        <p:spPr>
          <a:xfrm>
            <a:off x="0" y="1003300"/>
            <a:ext cx="9144000" cy="625475"/>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anchor="ctr"/>
          <a:lstStyle/>
          <a:p>
            <a:pPr algn="ctr">
              <a:defRPr/>
            </a:pPr>
            <a:r>
              <a:rPr lang="tr-TR" sz="2300" b="1" dirty="0" smtClean="0">
                <a:solidFill>
                  <a:schemeClr val="tx1"/>
                </a:solidFill>
              </a:rPr>
              <a:t>DİĞER HUSUSLAR</a:t>
            </a:r>
            <a:endParaRPr lang="tr-TR" sz="2300" b="1" dirty="0">
              <a:solidFill>
                <a:schemeClr val="tx1"/>
              </a:solidFill>
            </a:endParaRPr>
          </a:p>
        </p:txBody>
      </p:sp>
      <p:sp>
        <p:nvSpPr>
          <p:cNvPr id="9" name="Dikdörtgen 8"/>
          <p:cNvSpPr/>
          <p:nvPr/>
        </p:nvSpPr>
        <p:spPr>
          <a:xfrm>
            <a:off x="43755" y="151590"/>
            <a:ext cx="9051391"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23949673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7504" y="1772816"/>
            <a:ext cx="8856984" cy="2248180"/>
          </a:xfrm>
          <a:prstGeom prst="rect">
            <a:avLst/>
          </a:prstGeom>
        </p:spPr>
        <p:txBody>
          <a:bodyPr wrap="square">
            <a:spAutoFit/>
          </a:bodyPr>
          <a:lstStyle/>
          <a:p>
            <a:pPr lvl="0" algn="just">
              <a:lnSpc>
                <a:spcPct val="107000"/>
              </a:lnSpc>
              <a:spcAft>
                <a:spcPts val="800"/>
              </a:spcAft>
            </a:pPr>
            <a:r>
              <a:rPr lang="tr-TR" sz="2200" b="1" dirty="0">
                <a:latin typeface="Times New Roman" panose="02020603050405020304" pitchFamily="18" charset="0"/>
                <a:ea typeface="Calibri" panose="020F0502020204030204" pitchFamily="34" charset="0"/>
                <a:cs typeface="Times New Roman" panose="02020603050405020304" pitchFamily="18" charset="0"/>
              </a:rPr>
              <a:t>Yatırım programı dahilindeki yapım işleri için yatırım programı tabloları ayrıca doldurulacaktır. Ancak bu tablolarla performans bütçe çalışma tabloları mutlaka birbirleri ile tutarlı olmalıdır. Tablolar arasında farklılık olması durumunda ödenek talebi daha düşük olan tablo dikkate alınacaktır. Tablolarda yer almayan bilgiler ise bütçede ve performans programında yer almayacaktır.</a:t>
            </a:r>
            <a:endParaRPr lang="tr-TR"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2483768" y="4293096"/>
            <a:ext cx="6660232" cy="244827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000" b="1" dirty="0" smtClean="0">
                <a:solidFill>
                  <a:prstClr val="black"/>
                </a:solidFill>
              </a:rPr>
              <a:t>SORUMLU BİRİMLER</a:t>
            </a:r>
          </a:p>
          <a:p>
            <a:pPr algn="ctr">
              <a:defRPr/>
            </a:pPr>
            <a:endParaRPr lang="tr-TR" sz="2000" b="1" dirty="0" smtClean="0">
              <a:solidFill>
                <a:prstClr val="black"/>
              </a:solidFill>
            </a:endParaRPr>
          </a:p>
          <a:p>
            <a:pPr marL="342900" indent="-342900">
              <a:buAutoNum type="arabicPeriod"/>
              <a:defRPr/>
            </a:pPr>
            <a:r>
              <a:rPr lang="tr-TR" sz="2000" b="1" dirty="0" smtClean="0">
                <a:solidFill>
                  <a:prstClr val="black"/>
                </a:solidFill>
              </a:rPr>
              <a:t>İDARİ VE MALİ İŞLER DAİRE BAŞKANLIĞI</a:t>
            </a:r>
          </a:p>
          <a:p>
            <a:pPr marL="342900" indent="-342900">
              <a:buAutoNum type="arabicPeriod"/>
              <a:defRPr/>
            </a:pPr>
            <a:r>
              <a:rPr lang="tr-TR" sz="2000" b="1" dirty="0" smtClean="0">
                <a:solidFill>
                  <a:prstClr val="black"/>
                </a:solidFill>
              </a:rPr>
              <a:t>YAPI İŞLERİ VE TEKNİK DAİRE BAŞKANLIĞI</a:t>
            </a:r>
          </a:p>
          <a:p>
            <a:pPr marL="342900" indent="-342900">
              <a:buAutoNum type="arabicPeriod"/>
              <a:defRPr/>
            </a:pPr>
            <a:r>
              <a:rPr lang="tr-TR" sz="2000" b="1" dirty="0" smtClean="0">
                <a:solidFill>
                  <a:prstClr val="black"/>
                </a:solidFill>
              </a:rPr>
              <a:t>KÜTÜPHANE VE DOKÜMANTASYON DAİRE BAŞKANLIĞI</a:t>
            </a:r>
          </a:p>
          <a:p>
            <a:pPr marL="342900" indent="-342900">
              <a:buAutoNum type="arabicPeriod"/>
              <a:defRPr/>
            </a:pPr>
            <a:r>
              <a:rPr lang="tr-TR" sz="2000" b="1" dirty="0" smtClean="0">
                <a:solidFill>
                  <a:prstClr val="black"/>
                </a:solidFill>
              </a:rPr>
              <a:t>SAĞLIK KÜLTÜR ve SPOR DAİRE BAŞKANLIĞI</a:t>
            </a:r>
          </a:p>
          <a:p>
            <a:pPr marL="342900" indent="-342900">
              <a:buAutoNum type="arabicPeriod"/>
              <a:defRPr/>
            </a:pPr>
            <a:r>
              <a:rPr lang="tr-TR" sz="2000" b="1" dirty="0" smtClean="0">
                <a:solidFill>
                  <a:prstClr val="black"/>
                </a:solidFill>
              </a:rPr>
              <a:t>BİLGİ İŞLEM DAİRE BAŞKANLIĞI</a:t>
            </a:r>
          </a:p>
          <a:p>
            <a:pPr>
              <a:defRPr/>
            </a:pPr>
            <a:endParaRPr lang="tr-TR" sz="2000" b="1" dirty="0">
              <a:solidFill>
                <a:prstClr val="black"/>
              </a:solidFill>
            </a:endParaRPr>
          </a:p>
        </p:txBody>
      </p:sp>
      <p:grpSp>
        <p:nvGrpSpPr>
          <p:cNvPr id="5" name="Grup 12"/>
          <p:cNvGrpSpPr>
            <a:grpSpLocks/>
          </p:cNvGrpSpPr>
          <p:nvPr/>
        </p:nvGrpSpPr>
        <p:grpSpPr bwMode="auto">
          <a:xfrm>
            <a:off x="0" y="-11113"/>
            <a:ext cx="9144000" cy="1019176"/>
            <a:chOff x="465772" y="1160555"/>
            <a:chExt cx="6237301" cy="1019024"/>
          </a:xfrm>
        </p:grpSpPr>
        <p:sp>
          <p:nvSpPr>
            <p:cNvPr id="6"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p>
          </p:txBody>
        </p:sp>
        <p:sp>
          <p:nvSpPr>
            <p:cNvPr id="7" name="Yuvarlatılmış Dikdörtgen 4"/>
            <p:cNvSpPr>
              <a:spLocks noChangeArrowheads="1"/>
            </p:cNvSpPr>
            <p:nvPr/>
          </p:nvSpPr>
          <p:spPr bwMode="auto">
            <a:xfrm>
              <a:off x="495618" y="1288160"/>
              <a:ext cx="6207455" cy="7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endParaRPr lang="tr-TR" altLang="tr-TR" sz="2400" b="1" dirty="0">
                <a:solidFill>
                  <a:srgbClr val="FFFFFF"/>
                </a:solidFill>
                <a:latin typeface="Calibri" panose="020F0502020204030204" pitchFamily="34" charset="0"/>
              </a:endParaRPr>
            </a:p>
          </p:txBody>
        </p:sp>
      </p:grpSp>
      <p:sp>
        <p:nvSpPr>
          <p:cNvPr id="8" name="Dikdörtgen 7"/>
          <p:cNvSpPr/>
          <p:nvPr/>
        </p:nvSpPr>
        <p:spPr>
          <a:xfrm>
            <a:off x="0" y="1003300"/>
            <a:ext cx="9144000" cy="625475"/>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anchor="ctr"/>
          <a:lstStyle/>
          <a:p>
            <a:pPr algn="ctr">
              <a:defRPr/>
            </a:pPr>
            <a:r>
              <a:rPr lang="tr-TR" sz="2300" b="1" dirty="0" smtClean="0">
                <a:solidFill>
                  <a:schemeClr val="tx1"/>
                </a:solidFill>
              </a:rPr>
              <a:t>DİĞER HUSUSLAR</a:t>
            </a:r>
            <a:endParaRPr lang="tr-TR" sz="2300" b="1" dirty="0">
              <a:solidFill>
                <a:schemeClr val="tx1"/>
              </a:solidFill>
            </a:endParaRPr>
          </a:p>
        </p:txBody>
      </p:sp>
      <p:sp>
        <p:nvSpPr>
          <p:cNvPr id="9" name="Dikdörtgen 8"/>
          <p:cNvSpPr/>
          <p:nvPr/>
        </p:nvSpPr>
        <p:spPr>
          <a:xfrm>
            <a:off x="43755" y="151590"/>
            <a:ext cx="9051391"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3243062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 12"/>
          <p:cNvGrpSpPr>
            <a:grpSpLocks/>
          </p:cNvGrpSpPr>
          <p:nvPr/>
        </p:nvGrpSpPr>
        <p:grpSpPr bwMode="auto">
          <a:xfrm>
            <a:off x="0" y="-11113"/>
            <a:ext cx="9144000" cy="1019176"/>
            <a:chOff x="465772" y="1160555"/>
            <a:chExt cx="6237301" cy="1019024"/>
          </a:xfrm>
        </p:grpSpPr>
        <p:sp>
          <p:nvSpPr>
            <p:cNvPr id="6"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black"/>
                </a:solidFill>
              </a:endParaRPr>
            </a:p>
          </p:txBody>
        </p:sp>
        <p:sp>
          <p:nvSpPr>
            <p:cNvPr id="7" name="Yuvarlatılmış Dikdörtgen 4"/>
            <p:cNvSpPr>
              <a:spLocks noChangeArrowheads="1"/>
            </p:cNvSpPr>
            <p:nvPr/>
          </p:nvSpPr>
          <p:spPr bwMode="auto">
            <a:xfrm>
              <a:off x="495618" y="1288160"/>
              <a:ext cx="6207455" cy="7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endParaRPr lang="tr-TR" altLang="tr-TR" sz="2400" b="1" dirty="0">
                <a:solidFill>
                  <a:srgbClr val="FFFFFF"/>
                </a:solidFill>
                <a:latin typeface="Calibri" panose="020F0502020204030204" pitchFamily="34" charset="0"/>
              </a:endParaRPr>
            </a:p>
          </p:txBody>
        </p:sp>
      </p:grpSp>
      <p:sp>
        <p:nvSpPr>
          <p:cNvPr id="8" name="Dikdörtgen 7"/>
          <p:cNvSpPr/>
          <p:nvPr/>
        </p:nvSpPr>
        <p:spPr>
          <a:xfrm>
            <a:off x="0" y="1003300"/>
            <a:ext cx="9144000" cy="625475"/>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anchor="ctr"/>
          <a:lstStyle/>
          <a:p>
            <a:pPr algn="ctr">
              <a:defRPr/>
            </a:pPr>
            <a:r>
              <a:rPr lang="tr-TR" sz="2300" b="1" dirty="0" smtClean="0">
                <a:solidFill>
                  <a:prstClr val="black"/>
                </a:solidFill>
              </a:rPr>
              <a:t>DİĞER HUSUSLAR</a:t>
            </a:r>
            <a:endParaRPr lang="tr-TR" sz="2300" b="1" dirty="0">
              <a:solidFill>
                <a:prstClr val="black"/>
              </a:solidFill>
            </a:endParaRPr>
          </a:p>
        </p:txBody>
      </p:sp>
      <p:sp>
        <p:nvSpPr>
          <p:cNvPr id="9" name="Dikdörtgen 8"/>
          <p:cNvSpPr/>
          <p:nvPr/>
        </p:nvSpPr>
        <p:spPr>
          <a:xfrm>
            <a:off x="179512" y="1988840"/>
            <a:ext cx="8712968" cy="1969001"/>
          </a:xfrm>
          <a:prstGeom prst="rect">
            <a:avLst/>
          </a:prstGeom>
          <a:solidFill>
            <a:schemeClr val="accent1">
              <a:lumMod val="20000"/>
              <a:lumOff val="80000"/>
            </a:schemeClr>
          </a:solidFill>
        </p:spPr>
        <p:txBody>
          <a:bodyPr wrap="square">
            <a:spAutoFit/>
          </a:bodyPr>
          <a:lstStyle/>
          <a:p>
            <a:pPr algn="just">
              <a:lnSpc>
                <a:spcPct val="107000"/>
              </a:lnSpc>
              <a:spcAft>
                <a:spcPts val="0"/>
              </a:spcAft>
            </a:pPr>
            <a:r>
              <a:rPr lang="tr-TR" sz="2300" b="1" dirty="0">
                <a:solidFill>
                  <a:srgbClr val="000000"/>
                </a:solidFill>
                <a:latin typeface="+mn-lt"/>
                <a:ea typeface="Calibri" panose="020F0502020204030204" pitchFamily="34" charset="0"/>
                <a:cs typeface="Times New Roman" panose="02020603050405020304" pitchFamily="18" charset="0"/>
              </a:rPr>
              <a:t>Faaliyet tablolarında belirtilen ödenek talepleri ve performans gösterge rakamları ile bütçe hazırlık formlarına girilen veriler arasında bir farklılık olmaması, performans programındaki faaliyet tablolarında belirtildiği şekilde veri girişlerinin yapılması önem taşımaktadır. </a:t>
            </a:r>
            <a:endParaRPr lang="tr-TR" sz="2300" b="1" dirty="0">
              <a:solidFill>
                <a:prstClr val="black"/>
              </a:solidFill>
              <a:latin typeface="+mn-lt"/>
              <a:ea typeface="Calibri" panose="020F0502020204030204" pitchFamily="34" charset="0"/>
              <a:cs typeface="Times New Roman" panose="02020603050405020304" pitchFamily="18" charset="0"/>
            </a:endParaRPr>
          </a:p>
          <a:p>
            <a:pPr algn="just">
              <a:lnSpc>
                <a:spcPct val="107000"/>
              </a:lnSpc>
              <a:spcAft>
                <a:spcPts val="800"/>
              </a:spcAft>
            </a:pPr>
            <a:endParaRPr lang="tr-TR" sz="2300" b="1" dirty="0">
              <a:solidFill>
                <a:prstClr val="black"/>
              </a:solidFill>
              <a:latin typeface="+mn-lt"/>
              <a:ea typeface="Calibri" panose="020F0502020204030204" pitchFamily="34" charset="0"/>
              <a:cs typeface="Times New Roman" panose="02020603050405020304" pitchFamily="18" charset="0"/>
            </a:endParaRPr>
          </a:p>
        </p:txBody>
      </p:sp>
      <p:sp>
        <p:nvSpPr>
          <p:cNvPr id="10" name="Metin kutusu 1"/>
          <p:cNvSpPr txBox="1">
            <a:spLocks noChangeArrowheads="1"/>
          </p:cNvSpPr>
          <p:nvPr/>
        </p:nvSpPr>
        <p:spPr bwMode="auto">
          <a:xfrm>
            <a:off x="179512" y="4290106"/>
            <a:ext cx="8712968" cy="1508105"/>
          </a:xfrm>
          <a:prstGeom prst="rect">
            <a:avLst/>
          </a:prstGeom>
          <a:solidFill>
            <a:schemeClr val="accent1">
              <a:lumMod val="20000"/>
              <a:lumOff val="80000"/>
            </a:schemeClr>
          </a:solidFill>
          <a:ln>
            <a:noFill/>
          </a:ln>
          <a:extLst/>
        </p:spPr>
        <p:txBody>
          <a:bodyPr wrap="square">
            <a:spAutoFit/>
          </a:bodyPr>
          <a:lstStyle>
            <a:lvl1pPr marL="342900" indent="-342900">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pPr marL="365760" indent="-256032" algn="just" eaLnBrk="1" fontAlgn="auto" hangingPunct="1">
              <a:lnSpc>
                <a:spcPct val="80000"/>
              </a:lnSpc>
              <a:spcAft>
                <a:spcPts val="0"/>
              </a:spcAft>
              <a:buFont typeface="Arial" pitchFamily="34" charset="0"/>
              <a:buNone/>
              <a:defRPr/>
            </a:pPr>
            <a:r>
              <a:rPr lang="tr-TR" sz="2300" b="1" dirty="0">
                <a:latin typeface="+mn-lt"/>
                <a:cs typeface="Times New Roman" panose="02020603050405020304" pitchFamily="18" charset="0"/>
              </a:rPr>
              <a:t>Birimler “01- Personel Giderleri” ve “02- Sosyal Güvenlik </a:t>
            </a:r>
            <a:r>
              <a:rPr lang="tr-TR" sz="2300" b="1" dirty="0" smtClean="0">
                <a:latin typeface="+mn-lt"/>
                <a:cs typeface="Times New Roman" panose="02020603050405020304" pitchFamily="18" charset="0"/>
              </a:rPr>
              <a:t>Kurumlarına</a:t>
            </a:r>
          </a:p>
          <a:p>
            <a:pPr marL="365760" indent="-256032" algn="just" eaLnBrk="1" fontAlgn="auto" hangingPunct="1">
              <a:lnSpc>
                <a:spcPct val="80000"/>
              </a:lnSpc>
              <a:spcAft>
                <a:spcPts val="0"/>
              </a:spcAft>
              <a:buFont typeface="Arial" pitchFamily="34" charset="0"/>
              <a:buNone/>
              <a:defRPr/>
            </a:pPr>
            <a:r>
              <a:rPr lang="tr-TR" sz="2300" b="1" dirty="0" smtClean="0">
                <a:latin typeface="+mn-lt"/>
                <a:cs typeface="Times New Roman" panose="02020603050405020304" pitchFamily="18" charset="0"/>
              </a:rPr>
              <a:t>Devlet </a:t>
            </a:r>
            <a:r>
              <a:rPr lang="tr-TR" sz="2300" b="1" dirty="0">
                <a:latin typeface="+mn-lt"/>
                <a:cs typeface="Times New Roman" panose="02020603050405020304" pitchFamily="18" charset="0"/>
              </a:rPr>
              <a:t>Primi Giderleri” tertipleri için bütçe fişi </a:t>
            </a:r>
            <a:r>
              <a:rPr lang="tr-TR" sz="2300" b="1" dirty="0" smtClean="0">
                <a:latin typeface="+mn-lt"/>
                <a:cs typeface="Times New Roman" panose="02020603050405020304" pitchFamily="18" charset="0"/>
              </a:rPr>
              <a:t>açıklamaları</a:t>
            </a:r>
          </a:p>
          <a:p>
            <a:pPr marL="365760" indent="-256032" algn="just" eaLnBrk="1" fontAlgn="auto" hangingPunct="1">
              <a:lnSpc>
                <a:spcPct val="80000"/>
              </a:lnSpc>
              <a:spcAft>
                <a:spcPts val="0"/>
              </a:spcAft>
              <a:buFont typeface="Arial" pitchFamily="34" charset="0"/>
              <a:buNone/>
              <a:defRPr/>
            </a:pPr>
            <a:r>
              <a:rPr lang="tr-TR" sz="2300" b="1" dirty="0" smtClean="0">
                <a:latin typeface="+mn-lt"/>
                <a:cs typeface="Times New Roman" panose="02020603050405020304" pitchFamily="18" charset="0"/>
              </a:rPr>
              <a:t>doldurmayacaktır</a:t>
            </a:r>
            <a:r>
              <a:rPr lang="tr-TR" sz="2300" b="1" dirty="0">
                <a:latin typeface="+mn-lt"/>
                <a:cs typeface="Times New Roman" panose="02020603050405020304" pitchFamily="18" charset="0"/>
              </a:rPr>
              <a:t>. </a:t>
            </a:r>
          </a:p>
          <a:p>
            <a:pPr marL="365760" indent="-256032" algn="just" eaLnBrk="1" fontAlgn="auto" hangingPunct="1">
              <a:lnSpc>
                <a:spcPct val="80000"/>
              </a:lnSpc>
              <a:spcAft>
                <a:spcPts val="0"/>
              </a:spcAft>
              <a:buFont typeface="Arial" pitchFamily="34" charset="0"/>
              <a:buNone/>
              <a:defRPr/>
            </a:pPr>
            <a:r>
              <a:rPr lang="tr-TR" sz="2300" b="1" dirty="0" smtClean="0">
                <a:latin typeface="+mn-lt"/>
                <a:cs typeface="Times New Roman" panose="02020603050405020304" pitchFamily="18" charset="0"/>
              </a:rPr>
              <a:t>Sağlık </a:t>
            </a:r>
            <a:r>
              <a:rPr lang="tr-TR" sz="2300" b="1" dirty="0">
                <a:latin typeface="+mn-lt"/>
                <a:cs typeface="Times New Roman" panose="02020603050405020304" pitchFamily="18" charset="0"/>
              </a:rPr>
              <a:t>Kültür ve Spor Daire Başkanlığı 01.4 Kısmi </a:t>
            </a:r>
            <a:r>
              <a:rPr lang="tr-TR" sz="2300" b="1">
                <a:latin typeface="+mn-lt"/>
                <a:cs typeface="Times New Roman" panose="02020603050405020304" pitchFamily="18" charset="0"/>
              </a:rPr>
              <a:t>Zamanlı </a:t>
            </a:r>
            <a:r>
              <a:rPr lang="tr-TR" sz="2300" b="1" smtClean="0">
                <a:latin typeface="+mn-lt"/>
                <a:cs typeface="Times New Roman" panose="02020603050405020304" pitchFamily="18" charset="0"/>
              </a:rPr>
              <a:t>Öğrenci</a:t>
            </a:r>
          </a:p>
          <a:p>
            <a:pPr marL="365760" indent="-256032" algn="just" eaLnBrk="1" fontAlgn="auto" hangingPunct="1">
              <a:lnSpc>
                <a:spcPct val="80000"/>
              </a:lnSpc>
              <a:spcAft>
                <a:spcPts val="0"/>
              </a:spcAft>
              <a:buFont typeface="Arial" pitchFamily="34" charset="0"/>
              <a:buNone/>
              <a:defRPr/>
            </a:pPr>
            <a:r>
              <a:rPr lang="tr-TR" sz="2300" b="1" smtClean="0">
                <a:latin typeface="+mn-lt"/>
                <a:cs typeface="Times New Roman" panose="02020603050405020304" pitchFamily="18" charset="0"/>
              </a:rPr>
              <a:t>Giderleri </a:t>
            </a:r>
            <a:r>
              <a:rPr lang="tr-TR" sz="2300" b="1" dirty="0">
                <a:latin typeface="+mn-lt"/>
                <a:cs typeface="Times New Roman" panose="02020603050405020304" pitchFamily="18" charset="0"/>
              </a:rPr>
              <a:t>ve Usta Öğreticiler için gider bütçe fişi düzenleyecektir.</a:t>
            </a:r>
          </a:p>
        </p:txBody>
      </p:sp>
      <p:sp>
        <p:nvSpPr>
          <p:cNvPr id="11" name="Dikdörtgen 10"/>
          <p:cNvSpPr/>
          <p:nvPr/>
        </p:nvSpPr>
        <p:spPr>
          <a:xfrm>
            <a:off x="43755" y="151590"/>
            <a:ext cx="9051391"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1063897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179388" y="1772816"/>
            <a:ext cx="2673350" cy="11303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000" b="1" dirty="0">
                <a:solidFill>
                  <a:schemeClr val="tx1"/>
                </a:solidFill>
              </a:rPr>
              <a:t>Faaliyet kapsamında gerçekleştirilecek işlerin belirlenmesi</a:t>
            </a:r>
          </a:p>
        </p:txBody>
      </p:sp>
      <p:sp>
        <p:nvSpPr>
          <p:cNvPr id="15" name="Dikdörtgen 14"/>
          <p:cNvSpPr/>
          <p:nvPr/>
        </p:nvSpPr>
        <p:spPr>
          <a:xfrm>
            <a:off x="6307138" y="1628775"/>
            <a:ext cx="2660650" cy="15128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tx1"/>
                </a:solidFill>
              </a:rPr>
              <a:t>Tertip bazında 2016 yılında verilen ödenek tutarını  aşan tutarların Form -25 e girilmesi</a:t>
            </a:r>
          </a:p>
        </p:txBody>
      </p:sp>
      <p:sp>
        <p:nvSpPr>
          <p:cNvPr id="16" name="Dikdörtgen 15"/>
          <p:cNvSpPr/>
          <p:nvPr/>
        </p:nvSpPr>
        <p:spPr>
          <a:xfrm>
            <a:off x="6280150" y="3429000"/>
            <a:ext cx="2660650" cy="15128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tx1"/>
                </a:solidFill>
              </a:rPr>
              <a:t>Form 13 Gider Bütçe Fişlerinin Oluşturulması </a:t>
            </a:r>
          </a:p>
        </p:txBody>
      </p:sp>
      <p:sp>
        <p:nvSpPr>
          <p:cNvPr id="17" name="Dikdörtgen 16"/>
          <p:cNvSpPr/>
          <p:nvPr/>
        </p:nvSpPr>
        <p:spPr>
          <a:xfrm>
            <a:off x="6280150" y="5229225"/>
            <a:ext cx="2660650" cy="15128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tx1"/>
                </a:solidFill>
              </a:rPr>
              <a:t>Doldurulması gereken diğer formların  veri girişlerinin yapılması</a:t>
            </a:r>
          </a:p>
        </p:txBody>
      </p:sp>
      <p:sp>
        <p:nvSpPr>
          <p:cNvPr id="18" name="Dikdörtgen 17"/>
          <p:cNvSpPr/>
          <p:nvPr/>
        </p:nvSpPr>
        <p:spPr>
          <a:xfrm>
            <a:off x="198413" y="3083248"/>
            <a:ext cx="2660650" cy="10739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2000" b="1" dirty="0">
                <a:solidFill>
                  <a:schemeClr val="tx1"/>
                </a:solidFill>
              </a:rPr>
              <a:t>Performans gösterge </a:t>
            </a:r>
            <a:r>
              <a:rPr lang="tr-TR" sz="2000" b="1" dirty="0" smtClean="0">
                <a:solidFill>
                  <a:schemeClr val="tx1"/>
                </a:solidFill>
              </a:rPr>
              <a:t>hedeflerinin belirlenmesi</a:t>
            </a:r>
            <a:endParaRPr lang="tr-TR" sz="2000" b="1" dirty="0">
              <a:solidFill>
                <a:schemeClr val="tx1"/>
              </a:solidFill>
            </a:endParaRPr>
          </a:p>
        </p:txBody>
      </p:sp>
      <p:sp>
        <p:nvSpPr>
          <p:cNvPr id="19"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844550">
              <a:lnSpc>
                <a:spcPct val="90000"/>
              </a:lnSpc>
              <a:spcAft>
                <a:spcPct val="35000"/>
              </a:spcAft>
              <a:defRPr/>
            </a:pPr>
            <a:r>
              <a:rPr lang="tr-TR" sz="2400" b="1" dirty="0" smtClean="0">
                <a:solidFill>
                  <a:schemeClr val="bg1"/>
                </a:solidFill>
              </a:rPr>
              <a:t>PERFORMANS PROGRAMI TASLAĞI VE PER. ESASLI BÜTÇENİN OLUŞTURULMASI </a:t>
            </a:r>
            <a:endParaRPr lang="tr-TR" sz="2400" b="1" dirty="0">
              <a:solidFill>
                <a:schemeClr val="bg1"/>
              </a:solidFill>
            </a:endParaRPr>
          </a:p>
        </p:txBody>
      </p:sp>
      <p:sp>
        <p:nvSpPr>
          <p:cNvPr id="20" name="Dikdörtgen 19"/>
          <p:cNvSpPr/>
          <p:nvPr/>
        </p:nvSpPr>
        <p:spPr>
          <a:xfrm>
            <a:off x="198413" y="4326732"/>
            <a:ext cx="2660650" cy="12303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2000" b="1" dirty="0">
                <a:solidFill>
                  <a:schemeClr val="tx1"/>
                </a:solidFill>
              </a:rPr>
              <a:t>Faaliyet ve işin gerçekleştirilmesi  için ödenek ihtiyacının belirlenmesi</a:t>
            </a:r>
          </a:p>
        </p:txBody>
      </p:sp>
      <p:sp>
        <p:nvSpPr>
          <p:cNvPr id="21" name="Dikdörtgen 20"/>
          <p:cNvSpPr/>
          <p:nvPr/>
        </p:nvSpPr>
        <p:spPr>
          <a:xfrm>
            <a:off x="198413" y="5704681"/>
            <a:ext cx="2660650" cy="103663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2000" b="1" dirty="0">
                <a:solidFill>
                  <a:schemeClr val="tx1"/>
                </a:solidFill>
              </a:rPr>
              <a:t>Uygun bütçe kodunun seçilmesi</a:t>
            </a:r>
          </a:p>
        </p:txBody>
      </p:sp>
      <p:sp>
        <p:nvSpPr>
          <p:cNvPr id="22" name="Dikdörtgen 21"/>
          <p:cNvSpPr/>
          <p:nvPr/>
        </p:nvSpPr>
        <p:spPr>
          <a:xfrm>
            <a:off x="3251297" y="1731219"/>
            <a:ext cx="2657282" cy="117189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2000" b="1" dirty="0">
                <a:solidFill>
                  <a:schemeClr val="tx1"/>
                </a:solidFill>
              </a:rPr>
              <a:t>İşin öngörülen tamamlanma tarihinin yazılması</a:t>
            </a:r>
          </a:p>
        </p:txBody>
      </p:sp>
      <p:sp>
        <p:nvSpPr>
          <p:cNvPr id="23" name="Dikdörtgen 22"/>
          <p:cNvSpPr/>
          <p:nvPr/>
        </p:nvSpPr>
        <p:spPr>
          <a:xfrm>
            <a:off x="192088" y="1003300"/>
            <a:ext cx="8775700" cy="62547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p>
        </p:txBody>
      </p:sp>
      <p:sp>
        <p:nvSpPr>
          <p:cNvPr id="24" name="Dikdörtgen 23"/>
          <p:cNvSpPr/>
          <p:nvPr/>
        </p:nvSpPr>
        <p:spPr>
          <a:xfrm>
            <a:off x="177800" y="1003301"/>
            <a:ext cx="6102350" cy="619324"/>
          </a:xfrm>
          <a:prstGeom prst="rect">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tr-TR" sz="1800" b="1" dirty="0"/>
              <a:t>FAALİYET TABLOLARININ DOLDURULMASI</a:t>
            </a:r>
          </a:p>
        </p:txBody>
      </p:sp>
      <p:sp>
        <p:nvSpPr>
          <p:cNvPr id="26" name="Dikdörtgen 25"/>
          <p:cNvSpPr/>
          <p:nvPr/>
        </p:nvSpPr>
        <p:spPr>
          <a:xfrm>
            <a:off x="6307138" y="1003300"/>
            <a:ext cx="2660650" cy="6254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1800" b="1" dirty="0"/>
              <a:t>E-BÜTÇE VERİ GİRİŞLERİ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99542" y="1340456"/>
            <a:ext cx="8640960" cy="4893647"/>
          </a:xfrm>
          <a:prstGeom prst="rect">
            <a:avLst/>
          </a:prstGeom>
          <a:solidFill>
            <a:schemeClr val="accent1">
              <a:lumMod val="40000"/>
              <a:lumOff val="60000"/>
            </a:schemeClr>
          </a:solidFill>
        </p:spPr>
        <p:txBody>
          <a:bodyPr wrap="square">
            <a:spAutoFit/>
          </a:bodyPr>
          <a:lstStyle/>
          <a:p>
            <a:r>
              <a:rPr lang="tr-TR" altLang="tr-TR" sz="2400" b="1" dirty="0" smtClean="0">
                <a:latin typeface="Times New Roman" panose="02020603050405020304" pitchFamily="18" charset="0"/>
                <a:cs typeface="Times New Roman" panose="02020603050405020304" pitchFamily="18" charset="0"/>
              </a:rPr>
              <a:t>SON OLARAK: </a:t>
            </a:r>
          </a:p>
          <a:p>
            <a:endParaRPr lang="tr-TR" altLang="tr-TR" sz="24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tr-TR" altLang="tr-TR" sz="2400" b="1"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tr-TR" altLang="tr-TR" sz="2400" b="1" dirty="0" smtClean="0">
                <a:latin typeface="Times New Roman" panose="02020603050405020304" pitchFamily="18" charset="0"/>
                <a:cs typeface="Times New Roman" panose="02020603050405020304" pitchFamily="18" charset="0"/>
              </a:rPr>
              <a:t>Faaliyetle ilgili işler ve  performans gösterge hedefleri ,</a:t>
            </a:r>
            <a:r>
              <a:rPr lang="tr-TR" altLang="tr-TR" sz="24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tr-TR" altLang="tr-TR" sz="2400" b="1" u="sng" dirty="0" smtClean="0">
                <a:solidFill>
                  <a:srgbClr val="FF0000"/>
                </a:solidFill>
                <a:latin typeface="Times New Roman" panose="02020603050405020304" pitchFamily="18" charset="0"/>
                <a:cs typeface="Times New Roman" panose="02020603050405020304" pitchFamily="18" charset="0"/>
              </a:rPr>
              <a:t>ilgili birim yöneticilerinin sorumluluğu ve gözetiminde belirlenecektir.</a:t>
            </a:r>
          </a:p>
          <a:p>
            <a:endParaRPr lang="tr-TR" altLang="tr-TR" sz="2400" b="1" u="sng" dirty="0">
              <a:solidFill>
                <a:srgbClr val="FF0000"/>
              </a:solidFill>
              <a:latin typeface="Times New Roman" panose="02020603050405020304" pitchFamily="18" charset="0"/>
              <a:cs typeface="Times New Roman" panose="02020603050405020304" pitchFamily="18" charset="0"/>
            </a:endParaRPr>
          </a:p>
          <a:p>
            <a:r>
              <a:rPr lang="tr-TR" sz="2400" b="1" dirty="0" smtClean="0">
                <a:latin typeface="+mn-lt"/>
                <a:cs typeface="Times New Roman" panose="02020603050405020304" pitchFamily="18" charset="0"/>
              </a:rPr>
              <a:t>Birimlerimiz 2017-2019 Bütçe Tekliflerini Resmi Yazı Ve Elektronik Ortamda Başkanlığımıza Teslim Edeceklerdir. </a:t>
            </a:r>
          </a:p>
          <a:p>
            <a:r>
              <a:rPr lang="tr-TR" sz="2400" b="1" dirty="0" smtClean="0">
                <a:latin typeface="+mn-lt"/>
                <a:cs typeface="Times New Roman" panose="02020603050405020304" pitchFamily="18" charset="0"/>
              </a:rPr>
              <a:t>Bütçe </a:t>
            </a:r>
            <a:r>
              <a:rPr lang="tr-TR" sz="2400" b="1" smtClean="0">
                <a:latin typeface="+mn-lt"/>
                <a:cs typeface="Times New Roman" panose="02020603050405020304" pitchFamily="18" charset="0"/>
              </a:rPr>
              <a:t>Hazırlık Fişlerinden F13’ün e-bütçe </a:t>
            </a:r>
            <a:r>
              <a:rPr lang="tr-TR" sz="2400" b="1" dirty="0" smtClean="0">
                <a:latin typeface="+mn-lt"/>
                <a:cs typeface="Times New Roman" panose="02020603050405020304" pitchFamily="18" charset="0"/>
              </a:rPr>
              <a:t>Sisteminde Veri Girişinin Yapılması Yeterli Olacaktır.</a:t>
            </a:r>
            <a:endParaRPr lang="tr-TR" altLang="tr-TR" sz="2400" b="1" u="sng" dirty="0" smtClean="0">
              <a:latin typeface="+mn-lt"/>
              <a:cs typeface="Times New Roman" panose="02020603050405020304" pitchFamily="18" charset="0"/>
            </a:endParaRPr>
          </a:p>
          <a:p>
            <a:endParaRPr lang="tr-TR" altLang="tr-TR" sz="2400" b="1" u="sng" dirty="0" smtClean="0">
              <a:solidFill>
                <a:srgbClr val="FF0000"/>
              </a:solidFill>
              <a:latin typeface="Times New Roman" panose="02020603050405020304" pitchFamily="18" charset="0"/>
              <a:cs typeface="Times New Roman" panose="02020603050405020304" pitchFamily="18" charset="0"/>
            </a:endParaRPr>
          </a:p>
          <a:p>
            <a:endParaRPr lang="tr-TR" sz="2400" b="1" u="sng" dirty="0">
              <a:solidFill>
                <a:srgbClr val="FF0000"/>
              </a:solidFill>
              <a:latin typeface="Times New Roman" panose="02020603050405020304" pitchFamily="18" charset="0"/>
              <a:cs typeface="Times New Roman" panose="02020603050405020304" pitchFamily="18" charset="0"/>
            </a:endParaRPr>
          </a:p>
          <a:p>
            <a:endParaRPr lang="tr-TR" sz="2400" b="1" dirty="0"/>
          </a:p>
        </p:txBody>
      </p:sp>
      <p:sp>
        <p:nvSpPr>
          <p:cNvPr id="4" name="Dikdörtgen 3"/>
          <p:cNvSpPr/>
          <p:nvPr/>
        </p:nvSpPr>
        <p:spPr>
          <a:xfrm>
            <a:off x="43755" y="151590"/>
            <a:ext cx="9051391"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grpSp>
        <p:nvGrpSpPr>
          <p:cNvPr id="5" name="Grup 12"/>
          <p:cNvGrpSpPr>
            <a:grpSpLocks/>
          </p:cNvGrpSpPr>
          <p:nvPr/>
        </p:nvGrpSpPr>
        <p:grpSpPr bwMode="auto">
          <a:xfrm>
            <a:off x="0" y="-11113"/>
            <a:ext cx="9144000" cy="1019176"/>
            <a:chOff x="465772" y="1160555"/>
            <a:chExt cx="6237301" cy="1019024"/>
          </a:xfrm>
        </p:grpSpPr>
        <p:sp>
          <p:nvSpPr>
            <p:cNvPr id="6"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p>
          </p:txBody>
        </p:sp>
        <p:sp>
          <p:nvSpPr>
            <p:cNvPr id="7" name="Yuvarlatılmış Dikdörtgen 4"/>
            <p:cNvSpPr>
              <a:spLocks noChangeArrowheads="1"/>
            </p:cNvSpPr>
            <p:nvPr/>
          </p:nvSpPr>
          <p:spPr bwMode="auto">
            <a:xfrm>
              <a:off x="495618" y="1288160"/>
              <a:ext cx="6207455" cy="7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endParaRPr lang="tr-TR" altLang="tr-TR" sz="2400" b="1" dirty="0">
                <a:solidFill>
                  <a:srgbClr val="FFFFFF"/>
                </a:solidFill>
                <a:latin typeface="Calibri" panose="020F0502020204030204" pitchFamily="34" charset="0"/>
              </a:endParaRPr>
            </a:p>
          </p:txBody>
        </p:sp>
      </p:grpSp>
      <p:sp>
        <p:nvSpPr>
          <p:cNvPr id="2" name="Dikdörtgen 1"/>
          <p:cNvSpPr/>
          <p:nvPr/>
        </p:nvSpPr>
        <p:spPr>
          <a:xfrm>
            <a:off x="299542" y="116511"/>
            <a:ext cx="8640960" cy="757130"/>
          </a:xfrm>
          <a:prstGeom prst="rect">
            <a:avLst/>
          </a:prstGeom>
        </p:spPr>
        <p:txBody>
          <a:bodyPr wrap="square">
            <a:spAutoFit/>
          </a:bodyPr>
          <a:lstStyle/>
          <a:p>
            <a:pPr lvl="0"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965984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3755" y="151590"/>
            <a:ext cx="9051391" cy="757130"/>
          </a:xfrm>
          <a:prstGeom prst="rect">
            <a:avLst/>
          </a:prstGeom>
        </p:spPr>
        <p:txBody>
          <a:bodyPr wrap="square">
            <a:spAutoFit/>
          </a:bodyPr>
          <a:lstStyle/>
          <a:p>
            <a:pPr algn="ctr" eaLnBrk="1" hangingPunct="1">
              <a:lnSpc>
                <a:spcPct val="90000"/>
              </a:lnSpc>
              <a:spcAft>
                <a:spcPct val="35000"/>
              </a:spcAft>
            </a:pPr>
            <a:r>
              <a:rPr lang="tr-TR" altLang="tr-TR" sz="2400" b="1" dirty="0">
                <a:solidFill>
                  <a:srgbClr val="FFFFFF"/>
                </a:solidFill>
                <a:latin typeface="Calibri" panose="020F0502020204030204" pitchFamily="34" charset="0"/>
              </a:rPr>
              <a:t>ÜNİVERSİTE DÜZEYİNDE PERFORMANS BÜTÇE ÇALIŞMALARININ GERÇEKLEŞTİRİLMESİ</a:t>
            </a:r>
          </a:p>
        </p:txBody>
      </p:sp>
      <p:grpSp>
        <p:nvGrpSpPr>
          <p:cNvPr id="5" name="Grup 12"/>
          <p:cNvGrpSpPr>
            <a:grpSpLocks/>
          </p:cNvGrpSpPr>
          <p:nvPr/>
        </p:nvGrpSpPr>
        <p:grpSpPr bwMode="auto">
          <a:xfrm>
            <a:off x="0" y="-11114"/>
            <a:ext cx="9144000" cy="6869114"/>
            <a:chOff x="465772" y="1160555"/>
            <a:chExt cx="6237301" cy="1019024"/>
          </a:xfrm>
        </p:grpSpPr>
        <p:sp>
          <p:nvSpPr>
            <p:cNvPr id="6" name="Yuvarlatılmış Dikdörtgen 13"/>
            <p:cNvSpPr>
              <a:spLocks noChangeArrowheads="1"/>
            </p:cNvSpPr>
            <p:nvPr/>
          </p:nvSpPr>
          <p:spPr bwMode="auto">
            <a:xfrm>
              <a:off x="465772" y="1160555"/>
              <a:ext cx="6237301" cy="1019024"/>
            </a:xfrm>
            <a:prstGeom prst="roundRect">
              <a:avLst>
                <a:gd name="adj" fmla="val 10000"/>
              </a:avLst>
            </a:prstGeom>
            <a:solidFill>
              <a:srgbClr val="B31166"/>
            </a:solidFill>
            <a:ln w="19050" cap="rnd" algn="ctr">
              <a:solidFill>
                <a:srgbClr val="FFFFFF"/>
              </a:solidFill>
              <a:round/>
              <a:headEnd/>
              <a:tailEnd/>
            </a:ln>
          </p:spPr>
          <p:txBody>
            <a:bodyPr/>
            <a:lstStyle>
              <a:lvl1pPr>
                <a:defRPr sz="800">
                  <a:solidFill>
                    <a:schemeClr val="tx1"/>
                  </a:solidFill>
                  <a:latin typeface="Tahoma" panose="020B0604030504040204" pitchFamily="34" charset="0"/>
                </a:defRPr>
              </a:lvl1pPr>
              <a:lvl2pPr marL="742950" indent="-285750">
                <a:defRPr sz="800">
                  <a:solidFill>
                    <a:schemeClr val="tx1"/>
                  </a:solidFill>
                  <a:latin typeface="Tahoma" panose="020B0604030504040204" pitchFamily="34" charset="0"/>
                </a:defRPr>
              </a:lvl2pPr>
              <a:lvl3pPr marL="1143000" indent="-228600">
                <a:defRPr sz="800">
                  <a:solidFill>
                    <a:schemeClr val="tx1"/>
                  </a:solidFill>
                  <a:latin typeface="Tahoma" panose="020B0604030504040204" pitchFamily="34" charset="0"/>
                </a:defRPr>
              </a:lvl3pPr>
              <a:lvl4pPr marL="1600200" indent="-228600">
                <a:defRPr sz="800">
                  <a:solidFill>
                    <a:schemeClr val="tx1"/>
                  </a:solidFill>
                  <a:latin typeface="Tahoma" panose="020B0604030504040204" pitchFamily="34" charset="0"/>
                </a:defRPr>
              </a:lvl4pPr>
              <a:lvl5pPr marL="2057400" indent="-228600">
                <a:defRPr sz="800">
                  <a:solidFill>
                    <a:schemeClr val="tx1"/>
                  </a:solidFill>
                  <a:latin typeface="Tahoma" panose="020B0604030504040204" pitchFamily="34" charset="0"/>
                </a:defRPr>
              </a:lvl5pPr>
              <a:lvl6pPr marL="2514600" indent="-228600" eaLnBrk="0" fontAlgn="base" hangingPunct="0">
                <a:spcBef>
                  <a:spcPct val="0"/>
                </a:spcBef>
                <a:spcAft>
                  <a:spcPct val="0"/>
                </a:spcAft>
                <a:defRPr sz="800">
                  <a:solidFill>
                    <a:schemeClr val="tx1"/>
                  </a:solidFill>
                  <a:latin typeface="Tahoma" panose="020B0604030504040204" pitchFamily="34" charset="0"/>
                </a:defRPr>
              </a:lvl6pPr>
              <a:lvl7pPr marL="2971800" indent="-228600" eaLnBrk="0" fontAlgn="base" hangingPunct="0">
                <a:spcBef>
                  <a:spcPct val="0"/>
                </a:spcBef>
                <a:spcAft>
                  <a:spcPct val="0"/>
                </a:spcAft>
                <a:defRPr sz="800">
                  <a:solidFill>
                    <a:schemeClr val="tx1"/>
                  </a:solidFill>
                  <a:latin typeface="Tahoma" panose="020B0604030504040204" pitchFamily="34" charset="0"/>
                </a:defRPr>
              </a:lvl7pPr>
              <a:lvl8pPr marL="3429000" indent="-228600" eaLnBrk="0" fontAlgn="base" hangingPunct="0">
                <a:spcBef>
                  <a:spcPct val="0"/>
                </a:spcBef>
                <a:spcAft>
                  <a:spcPct val="0"/>
                </a:spcAft>
                <a:defRPr sz="800">
                  <a:solidFill>
                    <a:schemeClr val="tx1"/>
                  </a:solidFill>
                  <a:latin typeface="Tahoma" panose="020B0604030504040204" pitchFamily="34" charset="0"/>
                </a:defRPr>
              </a:lvl8pPr>
              <a:lvl9pPr marL="3886200" indent="-228600" eaLnBrk="0" fontAlgn="base" hangingPunct="0">
                <a:spcBef>
                  <a:spcPct val="0"/>
                </a:spcBef>
                <a:spcAft>
                  <a:spcPct val="0"/>
                </a:spcAft>
                <a:defRPr sz="800">
                  <a:solidFill>
                    <a:schemeClr val="tx1"/>
                  </a:solidFill>
                  <a:latin typeface="Tahoma" panose="020B0604030504040204" pitchFamily="34" charset="0"/>
                </a:defRPr>
              </a:lvl9pPr>
            </a:lstStyle>
            <a:p>
              <a:endParaRPr lang="tr-TR" altLang="tr-TR">
                <a:solidFill>
                  <a:prstClr val="black"/>
                </a:solidFill>
              </a:endParaRPr>
            </a:p>
          </p:txBody>
        </p:sp>
        <p:sp>
          <p:nvSpPr>
            <p:cNvPr id="7" name="Yuvarlatılmış Dikdörtgen 4"/>
            <p:cNvSpPr>
              <a:spLocks noChangeArrowheads="1"/>
            </p:cNvSpPr>
            <p:nvPr/>
          </p:nvSpPr>
          <p:spPr bwMode="auto">
            <a:xfrm>
              <a:off x="495618" y="1288160"/>
              <a:ext cx="6207455" cy="7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0" tIns="87630" rIns="87630" bIns="87630" anchor="ctr"/>
            <a:lstStyle>
              <a:lvl1pPr defTabSz="1022350">
                <a:defRPr sz="800">
                  <a:solidFill>
                    <a:schemeClr val="tx1"/>
                  </a:solidFill>
                  <a:latin typeface="Tahoma" panose="020B0604030504040204" pitchFamily="34" charset="0"/>
                </a:defRPr>
              </a:lvl1pPr>
              <a:lvl2pPr marL="742950" indent="-285750" defTabSz="1022350">
                <a:defRPr sz="800">
                  <a:solidFill>
                    <a:schemeClr val="tx1"/>
                  </a:solidFill>
                  <a:latin typeface="Tahoma" panose="020B0604030504040204" pitchFamily="34" charset="0"/>
                </a:defRPr>
              </a:lvl2pPr>
              <a:lvl3pPr marL="1143000" indent="-228600" defTabSz="1022350">
                <a:defRPr sz="800">
                  <a:solidFill>
                    <a:schemeClr val="tx1"/>
                  </a:solidFill>
                  <a:latin typeface="Tahoma" panose="020B0604030504040204" pitchFamily="34" charset="0"/>
                </a:defRPr>
              </a:lvl3pPr>
              <a:lvl4pPr marL="1600200" indent="-228600" defTabSz="1022350">
                <a:defRPr sz="800">
                  <a:solidFill>
                    <a:schemeClr val="tx1"/>
                  </a:solidFill>
                  <a:latin typeface="Tahoma" panose="020B0604030504040204" pitchFamily="34" charset="0"/>
                </a:defRPr>
              </a:lvl4pPr>
              <a:lvl5pPr marL="2057400" indent="-228600" defTabSz="1022350">
                <a:defRPr sz="800">
                  <a:solidFill>
                    <a:schemeClr val="tx1"/>
                  </a:solidFill>
                  <a:latin typeface="Tahoma" panose="020B0604030504040204" pitchFamily="34" charset="0"/>
                </a:defRPr>
              </a:lvl5pPr>
              <a:lvl6pPr marL="2514600" indent="-228600" defTabSz="1022350" eaLnBrk="0" fontAlgn="base" hangingPunct="0">
                <a:spcBef>
                  <a:spcPct val="0"/>
                </a:spcBef>
                <a:spcAft>
                  <a:spcPct val="0"/>
                </a:spcAft>
                <a:defRPr sz="800">
                  <a:solidFill>
                    <a:schemeClr val="tx1"/>
                  </a:solidFill>
                  <a:latin typeface="Tahoma" panose="020B0604030504040204" pitchFamily="34" charset="0"/>
                </a:defRPr>
              </a:lvl6pPr>
              <a:lvl7pPr marL="2971800" indent="-228600" defTabSz="1022350" eaLnBrk="0" fontAlgn="base" hangingPunct="0">
                <a:spcBef>
                  <a:spcPct val="0"/>
                </a:spcBef>
                <a:spcAft>
                  <a:spcPct val="0"/>
                </a:spcAft>
                <a:defRPr sz="800">
                  <a:solidFill>
                    <a:schemeClr val="tx1"/>
                  </a:solidFill>
                  <a:latin typeface="Tahoma" panose="020B0604030504040204" pitchFamily="34" charset="0"/>
                </a:defRPr>
              </a:lvl7pPr>
              <a:lvl8pPr marL="3429000" indent="-228600" defTabSz="1022350" eaLnBrk="0" fontAlgn="base" hangingPunct="0">
                <a:spcBef>
                  <a:spcPct val="0"/>
                </a:spcBef>
                <a:spcAft>
                  <a:spcPct val="0"/>
                </a:spcAft>
                <a:defRPr sz="800">
                  <a:solidFill>
                    <a:schemeClr val="tx1"/>
                  </a:solidFill>
                  <a:latin typeface="Tahoma" panose="020B0604030504040204" pitchFamily="34" charset="0"/>
                </a:defRPr>
              </a:lvl8pPr>
              <a:lvl9pPr marL="3886200" indent="-228600" defTabSz="1022350" eaLnBrk="0" fontAlgn="base" hangingPunct="0">
                <a:spcBef>
                  <a:spcPct val="0"/>
                </a:spcBef>
                <a:spcAft>
                  <a:spcPct val="0"/>
                </a:spcAft>
                <a:defRPr sz="800">
                  <a:solidFill>
                    <a:schemeClr val="tx1"/>
                  </a:solidFill>
                  <a:latin typeface="Tahoma" panose="020B0604030504040204" pitchFamily="34" charset="0"/>
                </a:defRPr>
              </a:lvl9pPr>
            </a:lstStyle>
            <a:p>
              <a:pPr algn="ctr" eaLnBrk="1" hangingPunct="1">
                <a:lnSpc>
                  <a:spcPct val="90000"/>
                </a:lnSpc>
                <a:spcAft>
                  <a:spcPct val="35000"/>
                </a:spcAft>
              </a:pPr>
              <a:endParaRPr lang="tr-TR" altLang="tr-TR" sz="2400" b="1" dirty="0">
                <a:solidFill>
                  <a:srgbClr val="FFFFFF"/>
                </a:solidFill>
                <a:latin typeface="Calibri" panose="020F0502020204030204" pitchFamily="34" charset="0"/>
              </a:endParaRPr>
            </a:p>
          </p:txBody>
        </p:sp>
      </p:grpSp>
      <p:sp>
        <p:nvSpPr>
          <p:cNvPr id="2" name="Dikdörtgen 1"/>
          <p:cNvSpPr/>
          <p:nvPr/>
        </p:nvSpPr>
        <p:spPr>
          <a:xfrm>
            <a:off x="299542" y="116511"/>
            <a:ext cx="8640960" cy="5695405"/>
          </a:xfrm>
          <a:prstGeom prst="rect">
            <a:avLst/>
          </a:prstGeom>
        </p:spPr>
        <p:txBody>
          <a:bodyPr wrap="square">
            <a:spAutoFit/>
          </a:bodyPr>
          <a:lstStyle/>
          <a:p>
            <a:pPr algn="ctr" eaLnBrk="1" hangingPunct="1">
              <a:lnSpc>
                <a:spcPct val="90000"/>
              </a:lnSpc>
              <a:spcAft>
                <a:spcPct val="35000"/>
              </a:spcAft>
            </a:pPr>
            <a:endParaRPr lang="tr-TR" altLang="tr-TR" sz="2400" b="1" dirty="0" smtClean="0">
              <a:solidFill>
                <a:srgbClr val="FFFFFF"/>
              </a:solidFill>
              <a:latin typeface="Calibri" panose="020F0502020204030204" pitchFamily="34" charset="0"/>
            </a:endParaRPr>
          </a:p>
          <a:p>
            <a:pPr algn="ctr" eaLnBrk="1" hangingPunct="1">
              <a:lnSpc>
                <a:spcPct val="90000"/>
              </a:lnSpc>
              <a:spcAft>
                <a:spcPct val="35000"/>
              </a:spcAft>
            </a:pPr>
            <a:endParaRPr lang="tr-TR" altLang="tr-TR" sz="2900" b="1" dirty="0" smtClean="0">
              <a:solidFill>
                <a:srgbClr val="FFFFFF"/>
              </a:solidFill>
              <a:latin typeface="Calibri" panose="020F0502020204030204" pitchFamily="34" charset="0"/>
            </a:endParaRPr>
          </a:p>
          <a:p>
            <a:pPr algn="ctr" eaLnBrk="1" hangingPunct="1">
              <a:lnSpc>
                <a:spcPct val="90000"/>
              </a:lnSpc>
              <a:spcAft>
                <a:spcPct val="35000"/>
              </a:spcAft>
            </a:pPr>
            <a:r>
              <a:rPr lang="tr-TR" altLang="tr-TR" sz="2900" b="1" dirty="0" smtClean="0">
                <a:solidFill>
                  <a:srgbClr val="FFFFFF"/>
                </a:solidFill>
                <a:latin typeface="Calibri" panose="020F0502020204030204" pitchFamily="34" charset="0"/>
              </a:rPr>
              <a:t>STRATEJİ GELİŞTİRME DAİRE BAŞKANLIĞI</a:t>
            </a:r>
          </a:p>
          <a:p>
            <a:pPr algn="ctr" eaLnBrk="1" hangingPunct="1">
              <a:lnSpc>
                <a:spcPct val="90000"/>
              </a:lnSpc>
              <a:spcAft>
                <a:spcPct val="35000"/>
              </a:spcAft>
            </a:pPr>
            <a:endParaRPr lang="tr-TR" altLang="tr-TR" sz="2400" b="1" dirty="0">
              <a:solidFill>
                <a:srgbClr val="FFFFFF"/>
              </a:solidFill>
              <a:latin typeface="Calibri" panose="020F0502020204030204" pitchFamily="34" charset="0"/>
            </a:endParaRPr>
          </a:p>
          <a:p>
            <a:pPr algn="ctr" eaLnBrk="1" hangingPunct="1">
              <a:lnSpc>
                <a:spcPct val="90000"/>
              </a:lnSpc>
              <a:spcAft>
                <a:spcPct val="35000"/>
              </a:spcAft>
            </a:pPr>
            <a:r>
              <a:rPr lang="tr-TR" altLang="tr-TR" sz="2400" b="1" dirty="0" smtClean="0">
                <a:solidFill>
                  <a:srgbClr val="FFFFFF"/>
                </a:solidFill>
                <a:latin typeface="Calibri" panose="020F0502020204030204" pitchFamily="34" charset="0"/>
              </a:rPr>
              <a:t>İLETİŞİM İÇİN </a:t>
            </a:r>
          </a:p>
          <a:p>
            <a:pPr algn="ctr" eaLnBrk="1" hangingPunct="1">
              <a:lnSpc>
                <a:spcPct val="90000"/>
              </a:lnSpc>
              <a:spcAft>
                <a:spcPct val="35000"/>
              </a:spcAft>
            </a:pPr>
            <a:r>
              <a:rPr lang="tr-TR" altLang="tr-TR" sz="2400" b="1" dirty="0" smtClean="0">
                <a:solidFill>
                  <a:srgbClr val="FFFFFF"/>
                </a:solidFill>
                <a:latin typeface="Calibri" panose="020F0502020204030204" pitchFamily="34" charset="0"/>
              </a:rPr>
              <a:t>Dr. Hakan BAKKAL </a:t>
            </a:r>
          </a:p>
          <a:p>
            <a:pPr algn="ctr" eaLnBrk="1" hangingPunct="1">
              <a:lnSpc>
                <a:spcPct val="90000"/>
              </a:lnSpc>
              <a:spcAft>
                <a:spcPct val="35000"/>
              </a:spcAft>
            </a:pPr>
            <a:r>
              <a:rPr lang="tr-TR" altLang="tr-TR" sz="2400" b="1" dirty="0" smtClean="0">
                <a:solidFill>
                  <a:srgbClr val="FFFFFF"/>
                </a:solidFill>
                <a:latin typeface="Calibri" panose="020F0502020204030204" pitchFamily="34" charset="0"/>
              </a:rPr>
              <a:t>Strateji Geliştirme Daire Başkanı</a:t>
            </a:r>
          </a:p>
          <a:p>
            <a:pPr algn="ctr" eaLnBrk="1" hangingPunct="1">
              <a:lnSpc>
                <a:spcPct val="90000"/>
              </a:lnSpc>
              <a:spcAft>
                <a:spcPct val="35000"/>
              </a:spcAft>
            </a:pPr>
            <a:r>
              <a:rPr lang="tr-TR" altLang="tr-TR" sz="2400" b="1" dirty="0" smtClean="0">
                <a:solidFill>
                  <a:srgbClr val="FFFFFF"/>
                </a:solidFill>
                <a:latin typeface="Calibri" panose="020F0502020204030204" pitchFamily="34" charset="0"/>
              </a:rPr>
              <a:t>E-mail: </a:t>
            </a:r>
            <a:r>
              <a:rPr lang="tr-TR" altLang="tr-TR" sz="2400" b="1" dirty="0" smtClean="0">
                <a:solidFill>
                  <a:schemeClr val="bg1"/>
                </a:solidFill>
                <a:latin typeface="Calibri" panose="020F0502020204030204" pitchFamily="34" charset="0"/>
                <a:hlinkClick r:id="rId2"/>
              </a:rPr>
              <a:t>bakkal.hakan@gmail.com</a:t>
            </a:r>
            <a:endParaRPr lang="tr-TR" altLang="tr-TR" sz="2400" b="1" dirty="0" smtClean="0">
              <a:solidFill>
                <a:schemeClr val="bg1"/>
              </a:solidFill>
              <a:latin typeface="Calibri" panose="020F0502020204030204" pitchFamily="34" charset="0"/>
            </a:endParaRPr>
          </a:p>
          <a:p>
            <a:pPr algn="ctr" eaLnBrk="1" hangingPunct="1">
              <a:lnSpc>
                <a:spcPct val="90000"/>
              </a:lnSpc>
              <a:spcAft>
                <a:spcPct val="35000"/>
              </a:spcAft>
            </a:pPr>
            <a:endParaRPr lang="tr-TR" altLang="tr-TR" sz="2400" b="1" dirty="0" smtClean="0">
              <a:solidFill>
                <a:srgbClr val="FFFFFF"/>
              </a:solidFill>
              <a:latin typeface="Calibri" panose="020F0502020204030204" pitchFamily="34" charset="0"/>
            </a:endParaRPr>
          </a:p>
          <a:p>
            <a:pPr eaLnBrk="1" hangingPunct="1">
              <a:lnSpc>
                <a:spcPct val="90000"/>
              </a:lnSpc>
              <a:spcAft>
                <a:spcPct val="35000"/>
              </a:spcAft>
            </a:pPr>
            <a:r>
              <a:rPr lang="tr-TR" altLang="tr-TR" sz="2400" b="1" dirty="0" smtClean="0">
                <a:solidFill>
                  <a:srgbClr val="FFFFFF"/>
                </a:solidFill>
                <a:latin typeface="Calibri" panose="020F0502020204030204" pitchFamily="34" charset="0"/>
              </a:rPr>
              <a:t>Gülsen AKTÜRK				Mustafa AYDIN</a:t>
            </a:r>
          </a:p>
          <a:p>
            <a:pPr eaLnBrk="1" hangingPunct="1">
              <a:lnSpc>
                <a:spcPct val="90000"/>
              </a:lnSpc>
              <a:spcAft>
                <a:spcPct val="35000"/>
              </a:spcAft>
            </a:pPr>
            <a:r>
              <a:rPr lang="tr-TR" altLang="tr-TR" sz="2400" b="1" dirty="0" smtClean="0">
                <a:solidFill>
                  <a:srgbClr val="FFFFFF"/>
                </a:solidFill>
                <a:latin typeface="Calibri" panose="020F0502020204030204" pitchFamily="34" charset="0"/>
              </a:rPr>
              <a:t>Mali Hizmetler Uzmanı 				Şef </a:t>
            </a:r>
          </a:p>
          <a:p>
            <a:pPr eaLnBrk="1" hangingPunct="1">
              <a:lnSpc>
                <a:spcPct val="90000"/>
              </a:lnSpc>
              <a:spcAft>
                <a:spcPct val="35000"/>
              </a:spcAft>
            </a:pPr>
            <a:r>
              <a:rPr lang="tr-TR" altLang="tr-TR" sz="2400" b="1" dirty="0" smtClean="0">
                <a:solidFill>
                  <a:srgbClr val="FFFFFF"/>
                </a:solidFill>
                <a:latin typeface="Calibri" panose="020F0502020204030204" pitchFamily="34" charset="0"/>
              </a:rPr>
              <a:t>Dahili </a:t>
            </a:r>
            <a:r>
              <a:rPr lang="tr-TR" altLang="tr-TR" sz="2400" b="1" dirty="0" err="1" smtClean="0">
                <a:solidFill>
                  <a:srgbClr val="FFFFFF"/>
                </a:solidFill>
                <a:latin typeface="Calibri" panose="020F0502020204030204" pitchFamily="34" charset="0"/>
              </a:rPr>
              <a:t>Tlf</a:t>
            </a:r>
            <a:r>
              <a:rPr lang="tr-TR" altLang="tr-TR" sz="2400" b="1" dirty="0" smtClean="0">
                <a:solidFill>
                  <a:srgbClr val="FFFFFF"/>
                </a:solidFill>
                <a:latin typeface="Calibri" panose="020F0502020204030204" pitchFamily="34" charset="0"/>
              </a:rPr>
              <a:t> No: 5850				Dahili </a:t>
            </a:r>
            <a:r>
              <a:rPr lang="tr-TR" altLang="tr-TR" sz="2400" b="1" dirty="0" err="1" smtClean="0">
                <a:solidFill>
                  <a:srgbClr val="FFFFFF"/>
                </a:solidFill>
                <a:latin typeface="Calibri" panose="020F0502020204030204" pitchFamily="34" charset="0"/>
              </a:rPr>
              <a:t>Tlf</a:t>
            </a:r>
            <a:r>
              <a:rPr lang="tr-TR" altLang="tr-TR" sz="2400" b="1" dirty="0" smtClean="0">
                <a:solidFill>
                  <a:srgbClr val="FFFFFF"/>
                </a:solidFill>
                <a:latin typeface="Calibri" panose="020F0502020204030204" pitchFamily="34" charset="0"/>
              </a:rPr>
              <a:t>. No: 5940</a:t>
            </a:r>
            <a:endParaRPr lang="tr-TR" altLang="tr-TR" sz="2400" b="1" dirty="0">
              <a:solidFill>
                <a:srgbClr val="FFFFFF"/>
              </a:solidFill>
              <a:latin typeface="Calibri" panose="020F0502020204030204" pitchFamily="34" charset="0"/>
            </a:endParaRPr>
          </a:p>
        </p:txBody>
      </p:sp>
    </p:spTree>
    <p:extLst>
      <p:ext uri="{BB962C8B-B14F-4D97-AF65-F5344CB8AC3E}">
        <p14:creationId xmlns:p14="http://schemas.microsoft.com/office/powerpoint/2010/main" val="355579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 name="Dikdörtgen 5"/>
          <p:cNvSpPr/>
          <p:nvPr/>
        </p:nvSpPr>
        <p:spPr>
          <a:xfrm>
            <a:off x="0" y="1003300"/>
            <a:ext cx="9144000" cy="54303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2200" b="1" dirty="0" smtClean="0">
                <a:solidFill>
                  <a:prstClr val="black"/>
                </a:solidFill>
              </a:rPr>
              <a:t>ÇALIŞMALARDA BAŞVURULACAK DOKÜMANLAR</a:t>
            </a:r>
            <a:endParaRPr lang="tr-TR" sz="2200" b="1" dirty="0">
              <a:solidFill>
                <a:prstClr val="black"/>
              </a:solidFill>
            </a:endParaRPr>
          </a:p>
          <a:p>
            <a:pPr algn="ctr">
              <a:defRPr/>
            </a:pPr>
            <a:endParaRPr lang="tr-TR" sz="1800" b="1" dirty="0">
              <a:solidFill>
                <a:prstClr val="black"/>
              </a:solidFill>
            </a:endParaRPr>
          </a:p>
        </p:txBody>
      </p:sp>
      <p:sp>
        <p:nvSpPr>
          <p:cNvPr id="13"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eaLnBrk="1" hangingPunct="1">
              <a:lnSpc>
                <a:spcPct val="90000"/>
              </a:lnSpc>
              <a:spcAft>
                <a:spcPct val="35000"/>
              </a:spcAft>
            </a:pPr>
            <a:r>
              <a:rPr lang="tr-TR" altLang="tr-TR" sz="2400" b="1" dirty="0">
                <a:solidFill>
                  <a:prstClr val="white"/>
                </a:solidFill>
              </a:rPr>
              <a:t>ÜNİVERSİTE DÜZEYİNDE PERFORMANS BÜTÇE ÇALIŞMALARININ GERÇEKLEŞTİRİLMESİ</a:t>
            </a:r>
          </a:p>
        </p:txBody>
      </p:sp>
      <p:grpSp>
        <p:nvGrpSpPr>
          <p:cNvPr id="3" name="Grup 2"/>
          <p:cNvGrpSpPr/>
          <p:nvPr/>
        </p:nvGrpSpPr>
        <p:grpSpPr>
          <a:xfrm>
            <a:off x="1818538" y="1637943"/>
            <a:ext cx="7285948" cy="4527361"/>
            <a:chOff x="1892402" y="1559502"/>
            <a:chExt cx="7285948" cy="4527361"/>
          </a:xfrm>
        </p:grpSpPr>
        <p:sp>
          <p:nvSpPr>
            <p:cNvPr id="7" name="Yuvarlatılmış Dikdörtgen 6"/>
            <p:cNvSpPr/>
            <p:nvPr/>
          </p:nvSpPr>
          <p:spPr>
            <a:xfrm>
              <a:off x="1892402" y="1559502"/>
              <a:ext cx="7270872" cy="60712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DİKKAT EDİLECEK HUSUSLAR</a:t>
              </a:r>
              <a:endParaRPr lang="tr-TR" sz="2000" b="1" dirty="0">
                <a:solidFill>
                  <a:prstClr val="black"/>
                </a:solidFill>
              </a:endParaRPr>
            </a:p>
          </p:txBody>
        </p:sp>
        <p:sp>
          <p:nvSpPr>
            <p:cNvPr id="11" name="Yuvarlatılmış Dikdörtgen 10"/>
            <p:cNvSpPr/>
            <p:nvPr/>
          </p:nvSpPr>
          <p:spPr>
            <a:xfrm>
              <a:off x="1910180" y="2222158"/>
              <a:ext cx="7268170" cy="61202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FAALİYET TABLOLARI</a:t>
              </a:r>
              <a:endParaRPr lang="tr-TR" sz="2000" b="1" dirty="0">
                <a:solidFill>
                  <a:prstClr val="black"/>
                </a:solidFill>
              </a:endParaRPr>
            </a:p>
          </p:txBody>
        </p:sp>
        <p:grpSp>
          <p:nvGrpSpPr>
            <p:cNvPr id="2" name="Grup 1"/>
            <p:cNvGrpSpPr/>
            <p:nvPr/>
          </p:nvGrpSpPr>
          <p:grpSpPr>
            <a:xfrm>
              <a:off x="1910180" y="2883942"/>
              <a:ext cx="7253094" cy="3202921"/>
              <a:chOff x="1910180" y="2883942"/>
              <a:chExt cx="7253094" cy="3202921"/>
            </a:xfrm>
          </p:grpSpPr>
          <p:sp>
            <p:nvSpPr>
              <p:cNvPr id="12" name="Yuvarlatılmış Dikdörtgen 11"/>
              <p:cNvSpPr/>
              <p:nvPr/>
            </p:nvSpPr>
            <p:spPr>
              <a:xfrm>
                <a:off x="1933104" y="4195350"/>
                <a:ext cx="7230170" cy="588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BÜTÇE STANDARTLARI</a:t>
                </a:r>
                <a:endParaRPr lang="tr-TR" sz="2000" b="1" dirty="0">
                  <a:solidFill>
                    <a:prstClr val="black"/>
                  </a:solidFill>
                </a:endParaRPr>
              </a:p>
            </p:txBody>
          </p:sp>
          <p:sp>
            <p:nvSpPr>
              <p:cNvPr id="14" name="Yuvarlatılmış Dikdörtgen 13"/>
              <p:cNvSpPr/>
              <p:nvPr/>
            </p:nvSpPr>
            <p:spPr>
              <a:xfrm>
                <a:off x="1944889" y="3533614"/>
                <a:ext cx="7218384" cy="58923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tr-TR" sz="2000" b="1" dirty="0" smtClean="0">
                    <a:solidFill>
                      <a:prstClr val="black"/>
                    </a:solidFill>
                  </a:rPr>
                  <a:t>ANALİTİK BÜTÇE SINIFLANDIRMASINA İLİŞKİN REHBER</a:t>
                </a:r>
                <a:endParaRPr lang="tr-TR" sz="2000" b="1" dirty="0">
                  <a:solidFill>
                    <a:prstClr val="black"/>
                  </a:solidFill>
                </a:endParaRPr>
              </a:p>
            </p:txBody>
          </p:sp>
          <p:sp>
            <p:nvSpPr>
              <p:cNvPr id="15" name="Yuvarlatılmış Dikdörtgen 14"/>
              <p:cNvSpPr/>
              <p:nvPr/>
            </p:nvSpPr>
            <p:spPr>
              <a:xfrm>
                <a:off x="1910180" y="2883942"/>
                <a:ext cx="7253093" cy="5983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BÜTÇE HAZIRLIK FORMLARI</a:t>
                </a:r>
                <a:endParaRPr lang="tr-TR" sz="2000" b="1" dirty="0">
                  <a:solidFill>
                    <a:prstClr val="black"/>
                  </a:solidFill>
                </a:endParaRPr>
              </a:p>
            </p:txBody>
          </p:sp>
          <p:sp>
            <p:nvSpPr>
              <p:cNvPr id="9" name="Yuvarlatılmış Dikdörtgen 8"/>
              <p:cNvSpPr/>
              <p:nvPr/>
            </p:nvSpPr>
            <p:spPr>
              <a:xfrm>
                <a:off x="1940728" y="5497276"/>
                <a:ext cx="7222546" cy="58958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2016 YILI BÜTÇE KANUNU HARCIRAH CETVELİ</a:t>
                </a:r>
                <a:endParaRPr lang="tr-TR" sz="2000" b="1" dirty="0">
                  <a:solidFill>
                    <a:prstClr val="black"/>
                  </a:solidFill>
                </a:endParaRPr>
              </a:p>
            </p:txBody>
          </p:sp>
          <p:sp>
            <p:nvSpPr>
              <p:cNvPr id="10" name="Yuvarlatılmış Dikdörtgen 9"/>
              <p:cNvSpPr/>
              <p:nvPr/>
            </p:nvSpPr>
            <p:spPr>
              <a:xfrm>
                <a:off x="1944890" y="4835896"/>
                <a:ext cx="7218384" cy="59465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tr-TR" sz="2000" b="1" dirty="0" smtClean="0">
                    <a:solidFill>
                      <a:prstClr val="black"/>
                    </a:solidFill>
                  </a:rPr>
                  <a:t>DMO SATIŞ KATALOĞU LİSTESİ</a:t>
                </a:r>
                <a:endParaRPr lang="tr-TR" sz="2000" b="1" dirty="0">
                  <a:solidFill>
                    <a:prstClr val="black"/>
                  </a:solidFill>
                </a:endParaRPr>
              </a:p>
            </p:txBody>
          </p:sp>
        </p:grpSp>
      </p:grpSp>
    </p:spTree>
    <p:extLst>
      <p:ext uri="{BB962C8B-B14F-4D97-AF65-F5344CB8AC3E}">
        <p14:creationId xmlns:p14="http://schemas.microsoft.com/office/powerpoint/2010/main" val="272245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5536" y="1628800"/>
            <a:ext cx="7956550" cy="903164"/>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defRPr/>
            </a:pPr>
            <a:r>
              <a:rPr lang="tr-TR" sz="2400" b="1" dirty="0"/>
              <a:t>1. AŞAMA: MİB Tarafından Karşılanacak İhtiyaçların 	      	  	      </a:t>
            </a:r>
            <a:r>
              <a:rPr lang="tr-TR" sz="2400" b="1" dirty="0" smtClean="0"/>
              <a:t>Belirlenmesi (Tamamlandı)</a:t>
            </a:r>
            <a:endParaRPr lang="tr-TR" sz="2400" b="1" dirty="0"/>
          </a:p>
        </p:txBody>
      </p:sp>
      <p:sp>
        <p:nvSpPr>
          <p:cNvPr id="7" name="Dikdörtgen 6"/>
          <p:cNvSpPr/>
          <p:nvPr/>
        </p:nvSpPr>
        <p:spPr>
          <a:xfrm>
            <a:off x="611646" y="2996952"/>
            <a:ext cx="8136817" cy="2736304"/>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defRPr/>
            </a:pPr>
            <a:r>
              <a:rPr lang="tr-TR" sz="2400" b="1" dirty="0"/>
              <a:t>2. AŞAMA : Tüm Birimlerin Performans Bütçe 	  		       Tekliflerini </a:t>
            </a:r>
            <a:r>
              <a:rPr lang="tr-TR" sz="2400" b="1" dirty="0" smtClean="0"/>
              <a:t>Oluşturması</a:t>
            </a:r>
          </a:p>
          <a:p>
            <a:pPr marL="1371600" lvl="2" indent="-457200">
              <a:buFont typeface="+mj-lt"/>
              <a:buAutoNum type="alphaLcParenR"/>
              <a:defRPr/>
            </a:pPr>
            <a:r>
              <a:rPr lang="tr-TR" sz="2200" b="1" dirty="0" smtClean="0"/>
              <a:t>Faaliyet Tablolarının Oluşturulması</a:t>
            </a:r>
          </a:p>
          <a:p>
            <a:pPr marL="1371600" lvl="2" indent="-457200">
              <a:buFont typeface="+mj-lt"/>
              <a:buAutoNum type="alphaLcParenR"/>
              <a:defRPr/>
            </a:pPr>
            <a:r>
              <a:rPr lang="tr-TR" sz="2200" b="1" dirty="0" smtClean="0"/>
              <a:t>Bütçe Formlarının; </a:t>
            </a:r>
          </a:p>
          <a:p>
            <a:pPr lvl="2">
              <a:defRPr/>
            </a:pPr>
            <a:r>
              <a:rPr lang="tr-TR" sz="2200" b="1" dirty="0"/>
              <a:t>	</a:t>
            </a:r>
            <a:r>
              <a:rPr lang="tr-TR" sz="2200" b="1" dirty="0" smtClean="0"/>
              <a:t>F1 Hizmet Gerekçesi</a:t>
            </a:r>
          </a:p>
          <a:p>
            <a:pPr lvl="2">
              <a:defRPr/>
            </a:pPr>
            <a:r>
              <a:rPr lang="tr-TR" sz="2200" b="1" dirty="0"/>
              <a:t>	</a:t>
            </a:r>
            <a:r>
              <a:rPr lang="tr-TR" sz="2200" b="1" dirty="0" smtClean="0"/>
              <a:t>F10 Hizmet Maiyetinin Tespitine İlişkin Bilgi Formu</a:t>
            </a:r>
          </a:p>
          <a:p>
            <a:pPr lvl="2">
              <a:defRPr/>
            </a:pPr>
            <a:r>
              <a:rPr lang="tr-TR" sz="2200" b="1" dirty="0" smtClean="0"/>
              <a:t>	F13 Gider Bütçe Fişlerinin Doldurulması.</a:t>
            </a:r>
            <a:endParaRPr lang="tr-TR" sz="2200" b="1" dirty="0"/>
          </a:p>
        </p:txBody>
      </p:sp>
      <p:sp>
        <p:nvSpPr>
          <p:cNvPr id="2" name="Dikdörtgen 1"/>
          <p:cNvSpPr/>
          <p:nvPr/>
        </p:nvSpPr>
        <p:spPr>
          <a:xfrm>
            <a:off x="683569" y="5949280"/>
            <a:ext cx="8136903" cy="769441"/>
          </a:xfrm>
          <a:prstGeom prst="rect">
            <a:avLst/>
          </a:prstGeom>
          <a:solidFill>
            <a:schemeClr val="accent1">
              <a:lumMod val="60000"/>
              <a:lumOff val="40000"/>
            </a:schemeClr>
          </a:solidFill>
        </p:spPr>
        <p:txBody>
          <a:bodyPr wrap="square">
            <a:spAutoFit/>
          </a:bodyPr>
          <a:lstStyle/>
          <a:p>
            <a:pPr lvl="2">
              <a:defRPr/>
            </a:pPr>
            <a:r>
              <a:rPr lang="tr-TR" sz="2200" b="1" dirty="0"/>
              <a:t>BÜTÇE FORMLARI E-BÜTÇE SİSTEMİ ÜZERİNDEN BİRİMLERCE DOLDURULACAKTIR. </a:t>
            </a:r>
          </a:p>
        </p:txBody>
      </p:sp>
      <p:sp>
        <p:nvSpPr>
          <p:cNvPr id="8"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lvl="0" algn="ctr" eaLnBrk="1" hangingPunct="1">
              <a:lnSpc>
                <a:spcPct val="90000"/>
              </a:lnSpc>
              <a:spcAft>
                <a:spcPct val="35000"/>
              </a:spcAft>
            </a:pPr>
            <a:r>
              <a:rPr lang="tr-TR" altLang="tr-TR" sz="2400" b="1" dirty="0">
                <a:solidFill>
                  <a:schemeClr val="bg1"/>
                </a:solidFill>
                <a:latin typeface="Calibri" panose="020F0502020204030204" pitchFamily="34" charset="0"/>
              </a:rPr>
              <a:t>ÜNİVERSİTE DÜZEYİNDE PERFORMANS BÜTÇE ÇALIŞMALARININ GERÇEKLEŞTİRİLMESİ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43755" y="980728"/>
            <a:ext cx="9064749" cy="903164"/>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marL="457200" indent="-457200" algn="ctr">
              <a:buAutoNum type="arabicPeriod"/>
              <a:defRPr/>
            </a:pPr>
            <a:r>
              <a:rPr lang="tr-TR" sz="2400" b="1" dirty="0" smtClean="0">
                <a:solidFill>
                  <a:prstClr val="black"/>
                </a:solidFill>
              </a:rPr>
              <a:t>AŞAMA</a:t>
            </a:r>
            <a:r>
              <a:rPr lang="tr-TR" sz="2400" b="1" dirty="0">
                <a:solidFill>
                  <a:prstClr val="black"/>
                </a:solidFill>
              </a:rPr>
              <a:t>: MİB Tarafından Karşılanacak İhtiyaçların </a:t>
            </a:r>
            <a:r>
              <a:rPr lang="tr-TR" sz="2400" b="1" dirty="0" smtClean="0">
                <a:solidFill>
                  <a:prstClr val="black"/>
                </a:solidFill>
              </a:rPr>
              <a:t>Belirlenmesi</a:t>
            </a:r>
          </a:p>
          <a:p>
            <a:pPr algn="ctr">
              <a:defRPr/>
            </a:pPr>
            <a:endParaRPr lang="tr-TR" sz="2400" b="1" dirty="0">
              <a:solidFill>
                <a:prstClr val="black"/>
              </a:solidFill>
            </a:endParaRPr>
          </a:p>
        </p:txBody>
      </p:sp>
      <p:sp>
        <p:nvSpPr>
          <p:cNvPr id="3" name="Dikdörtgen 2"/>
          <p:cNvSpPr/>
          <p:nvPr/>
        </p:nvSpPr>
        <p:spPr>
          <a:xfrm>
            <a:off x="43755" y="2564904"/>
            <a:ext cx="9064749" cy="1569660"/>
          </a:xfrm>
          <a:prstGeom prst="rect">
            <a:avLst/>
          </a:prstGeom>
          <a:solidFill>
            <a:schemeClr val="accent4">
              <a:lumMod val="40000"/>
              <a:lumOff val="60000"/>
            </a:schemeClr>
          </a:solidFill>
        </p:spPr>
        <p:txBody>
          <a:bodyPr wrap="square">
            <a:spAutoFit/>
          </a:bodyPr>
          <a:lstStyle/>
          <a:p>
            <a:pPr lvl="0" algn="just">
              <a:defRPr/>
            </a:pPr>
            <a:r>
              <a:rPr lang="tr-TR" sz="2400" b="1" dirty="0">
                <a:solidFill>
                  <a:prstClr val="black"/>
                </a:solidFill>
                <a:latin typeface="Calibri"/>
              </a:rPr>
              <a:t>Merkezi İdare Birimleri Tarafından Karşılanabilecek İhtiyaçlar Birimlerce Talep Edilmiş Olup, Strateji Geliştirme Daire Başkanlığı tarafından konsolide edilerek ilgili Daire Başkanlığı Bütçe Formlarına eklenerek, Bütçe Hazırlık Yazısı ekinde gönderilmiştir. </a:t>
            </a:r>
          </a:p>
        </p:txBody>
      </p:sp>
      <p:sp>
        <p:nvSpPr>
          <p:cNvPr id="7"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lvl="0" algn="ctr" eaLnBrk="1" hangingPunct="1">
              <a:lnSpc>
                <a:spcPct val="90000"/>
              </a:lnSpc>
              <a:spcAft>
                <a:spcPct val="35000"/>
              </a:spcAft>
            </a:pPr>
            <a:r>
              <a:rPr lang="tr-TR" altLang="tr-TR" sz="2400" b="1" dirty="0">
                <a:solidFill>
                  <a:schemeClr val="bg1"/>
                </a:solidFill>
                <a:latin typeface="Calibri" panose="020F0502020204030204" pitchFamily="34" charset="0"/>
              </a:rPr>
              <a:t>ÜNİVERSİTE DÜZEYİNDE PERFORMANS BÜTÇE ÇALIŞMALARININ GERÇEKLEŞTİRİLMESİ</a:t>
            </a:r>
          </a:p>
        </p:txBody>
      </p:sp>
    </p:spTree>
    <p:extLst>
      <p:ext uri="{BB962C8B-B14F-4D97-AF65-F5344CB8AC3E}">
        <p14:creationId xmlns:p14="http://schemas.microsoft.com/office/powerpoint/2010/main" val="1145443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37629"/>
            <a:ext cx="9144000" cy="5847755"/>
          </a:xfrm>
          <a:prstGeom prst="rect">
            <a:avLst/>
          </a:prstGeom>
          <a:solidFill>
            <a:schemeClr val="accent5">
              <a:lumMod val="20000"/>
              <a:lumOff val="80000"/>
            </a:schemeClr>
          </a:solidFill>
        </p:spPr>
        <p:txBody>
          <a:bodyPr wrap="square">
            <a:spAutoFit/>
          </a:bodyPr>
          <a:lstStyle/>
          <a:p>
            <a:pPr marL="457200" algn="just">
              <a:spcAft>
                <a:spcPts val="0"/>
              </a:spcAft>
            </a:pPr>
            <a:r>
              <a:rPr lang="tr-TR" sz="2200" dirty="0">
                <a:solidFill>
                  <a:srgbClr val="000000"/>
                </a:solidFill>
                <a:latin typeface="Times New Roman" panose="02020603050405020304" pitchFamily="18" charset="0"/>
                <a:cs typeface="Times New Roman" panose="02020603050405020304" pitchFamily="18" charset="0"/>
              </a:rPr>
              <a:t> </a:t>
            </a:r>
            <a:endParaRPr lang="tr-TR" sz="2200" dirty="0" smtClean="0">
              <a:solidFill>
                <a:srgbClr val="000000"/>
              </a:solidFill>
              <a:latin typeface="Times New Roman" panose="02020603050405020304" pitchFamily="18" charset="0"/>
              <a:cs typeface="Times New Roman" panose="02020603050405020304" pitchFamily="18" charset="0"/>
            </a:endParaRPr>
          </a:p>
          <a:p>
            <a:pPr marL="457200" algn="just">
              <a:spcAft>
                <a:spcPts val="0"/>
              </a:spcAft>
            </a:pPr>
            <a:r>
              <a:rPr lang="tr-TR" sz="2200" b="1" dirty="0" smtClean="0">
                <a:solidFill>
                  <a:srgbClr val="000000"/>
                </a:solidFill>
                <a:latin typeface="Times New Roman" panose="02020603050405020304" pitchFamily="18" charset="0"/>
                <a:cs typeface="Times New Roman" panose="02020603050405020304" pitchFamily="18" charset="0"/>
              </a:rPr>
              <a:t>Yapı </a:t>
            </a:r>
            <a:r>
              <a:rPr lang="tr-TR" sz="2200" b="1" dirty="0">
                <a:solidFill>
                  <a:srgbClr val="000000"/>
                </a:solidFill>
                <a:latin typeface="Times New Roman" panose="02020603050405020304" pitchFamily="18" charset="0"/>
                <a:cs typeface="Times New Roman" panose="02020603050405020304" pitchFamily="18" charset="0"/>
              </a:rPr>
              <a:t>İşleri ve Teknik Daire Başkanlığı</a:t>
            </a: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Bakım onarım işleri</a:t>
            </a:r>
            <a:endParaRPr lang="tr-TR" sz="2200" dirty="0">
              <a:latin typeface="Times New Roman" panose="02020603050405020304" pitchFamily="18" charset="0"/>
              <a:cs typeface="Times New Roman" panose="02020603050405020304" pitchFamily="18" charset="0"/>
            </a:endParaRPr>
          </a:p>
          <a:p>
            <a:pPr marL="742950" lvl="1" indent="-285750" algn="just">
              <a:spcAft>
                <a:spcPts val="0"/>
              </a:spcAft>
              <a:buFont typeface="Courier New" panose="02070309020205020404" pitchFamily="49" charset="0"/>
              <a:buChar char="o"/>
            </a:pPr>
            <a:r>
              <a:rPr lang="tr-TR" sz="2200" dirty="0">
                <a:solidFill>
                  <a:srgbClr val="000000"/>
                </a:solidFill>
                <a:latin typeface="Times New Roman" panose="02020603050405020304" pitchFamily="18" charset="0"/>
                <a:cs typeface="Times New Roman" panose="02020603050405020304" pitchFamily="18" charset="0"/>
              </a:rPr>
              <a:t>Bina büyük bakım onarım, Asansör, Isıtma-Soğutma sistemleri, Elektrik, Mekanik, Sıhhi Tesisat, Mekanik Telefon sistemlerinin bakım onarımı</a:t>
            </a: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Her türlü yapım faaliyeti</a:t>
            </a:r>
            <a:endParaRPr lang="tr-TR" sz="2200" dirty="0">
              <a:latin typeface="Times New Roman" panose="02020603050405020304" pitchFamily="18" charset="0"/>
              <a:cs typeface="Times New Roman" panose="02020603050405020304" pitchFamily="18" charset="0"/>
            </a:endParaRPr>
          </a:p>
          <a:p>
            <a:pPr algn="just">
              <a:spcAft>
                <a:spcPts val="0"/>
              </a:spcAft>
            </a:pPr>
            <a:r>
              <a:rPr lang="tr-TR" sz="2200" dirty="0">
                <a:solidFill>
                  <a:srgbClr val="000000"/>
                </a:solidFill>
                <a:latin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a:p>
            <a:pPr marL="449580" algn="just">
              <a:spcAft>
                <a:spcPts val="0"/>
              </a:spcAft>
            </a:pPr>
            <a:r>
              <a:rPr lang="tr-TR" sz="2200" b="1" dirty="0">
                <a:solidFill>
                  <a:srgbClr val="000000"/>
                </a:solidFill>
                <a:latin typeface="Times New Roman" panose="02020603050405020304" pitchFamily="18" charset="0"/>
                <a:cs typeface="Times New Roman" panose="02020603050405020304" pitchFamily="18" charset="0"/>
              </a:rPr>
              <a:t>Bilgi İşlem Daire Başkanlığı</a:t>
            </a: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Bilgisayar alımları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Bilgisayar yazılım alımları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Lisans alımları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Otomasyon programları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Bilgisayar donanım alımları (yazıcı, faks vb.)</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Bilgi işlem kapsamında yapılacak bakım onarım hizmeti alımları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Bilgi işlem hizmetlerine ilişkin diğer mal ve hizmet alımları</a:t>
            </a:r>
            <a:endParaRPr lang="tr-TR"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Teknolojik cihaz alımları (teknolojik eğitim materyalleri, projeksiyon, akıllı tahta vb</a:t>
            </a:r>
            <a:r>
              <a:rPr lang="tr-TR" sz="2200" dirty="0" smtClean="0">
                <a:solidFill>
                  <a:srgbClr val="000000"/>
                </a:solidFill>
                <a:latin typeface="Times New Roman" panose="02020603050405020304" pitchFamily="18" charset="0"/>
                <a:cs typeface="Times New Roman" panose="02020603050405020304" pitchFamily="18" charset="0"/>
              </a:rPr>
              <a:t>.)</a:t>
            </a:r>
            <a:r>
              <a:rPr lang="tr-TR" sz="2200" dirty="0">
                <a:solidFill>
                  <a:srgbClr val="000000"/>
                </a:solidFill>
                <a:latin typeface="Times New Roman" panose="02020603050405020304" pitchFamily="18" charset="0"/>
                <a:cs typeface="Times New Roman" panose="02020603050405020304" pitchFamily="18" charset="0"/>
              </a:rPr>
              <a:t> </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Dikdörtgen 2"/>
          <p:cNvSpPr/>
          <p:nvPr/>
        </p:nvSpPr>
        <p:spPr>
          <a:xfrm>
            <a:off x="0" y="188640"/>
            <a:ext cx="9144000" cy="830997"/>
          </a:xfrm>
          <a:prstGeom prst="rect">
            <a:avLst/>
          </a:prstGeom>
          <a:solidFill>
            <a:schemeClr val="accent5">
              <a:lumMod val="40000"/>
              <a:lumOff val="60000"/>
            </a:schemeClr>
          </a:solidFill>
        </p:spPr>
        <p:txBody>
          <a:bodyPr wrap="square">
            <a:spAutoFit/>
          </a:bodyPr>
          <a:lstStyle/>
          <a:p>
            <a:pPr marL="457200" lvl="0" algn="ctr">
              <a:spcAft>
                <a:spcPts val="0"/>
              </a:spcAft>
            </a:pPr>
            <a:r>
              <a:rPr lang="tr-TR" sz="2400" b="1" dirty="0">
                <a:solidFill>
                  <a:srgbClr val="000000"/>
                </a:solidFill>
                <a:latin typeface="+mn-lt"/>
                <a:cs typeface="Times New Roman" panose="02020603050405020304" pitchFamily="18" charset="0"/>
              </a:rPr>
              <a:t>MERKEZİ DESTEK BİRİMLERİ ve BU BİRİMLERİN YERİNE </a:t>
            </a:r>
            <a:r>
              <a:rPr lang="tr-TR" sz="2400" b="1" dirty="0" smtClean="0">
                <a:solidFill>
                  <a:srgbClr val="000000"/>
                </a:solidFill>
                <a:latin typeface="+mn-lt"/>
                <a:cs typeface="Times New Roman" panose="02020603050405020304" pitchFamily="18" charset="0"/>
              </a:rPr>
              <a:t>GETİRECEKLERİ </a:t>
            </a:r>
            <a:r>
              <a:rPr lang="tr-TR" sz="2400" b="1" dirty="0">
                <a:solidFill>
                  <a:srgbClr val="000000"/>
                </a:solidFill>
                <a:latin typeface="+mn-lt"/>
                <a:cs typeface="Times New Roman" panose="02020603050405020304" pitchFamily="18" charset="0"/>
              </a:rPr>
              <a:t>ALIMLAR</a:t>
            </a:r>
            <a:endParaRPr lang="tr-TR" sz="2400" dirty="0">
              <a:solidFill>
                <a:prstClr val="black"/>
              </a:solidFill>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562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12" y="44624"/>
            <a:ext cx="9180512" cy="6863417"/>
          </a:xfrm>
          <a:prstGeom prst="rect">
            <a:avLst/>
          </a:prstGeom>
          <a:solidFill>
            <a:schemeClr val="accent5">
              <a:lumMod val="20000"/>
              <a:lumOff val="80000"/>
            </a:schemeClr>
          </a:solidFill>
        </p:spPr>
        <p:txBody>
          <a:bodyPr wrap="square">
            <a:spAutoFit/>
          </a:bodyPr>
          <a:lstStyle/>
          <a:p>
            <a:pPr marL="449580" lvl="0" algn="just">
              <a:spcAft>
                <a:spcPts val="0"/>
              </a:spcAft>
            </a:pPr>
            <a:r>
              <a:rPr lang="tr-TR" sz="2200" b="1" dirty="0">
                <a:solidFill>
                  <a:srgbClr val="000000"/>
                </a:solidFill>
                <a:latin typeface="Times New Roman" panose="02020603050405020304" pitchFamily="18" charset="0"/>
              </a:rPr>
              <a:t>İdari ve Mali İşler Daire Başkanlığı</a:t>
            </a:r>
            <a:endParaRPr lang="tr-TR" sz="2200" dirty="0">
              <a:solidFill>
                <a:prstClr val="black"/>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Büro mefruşatı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Akademik personel cübbe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Klima alım ve bakım onarımları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Laboratuvar makine teçhizat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Laboratuvar cihaz alımları (Uygulama laboratuvarları)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Fotokopi makinası alım ve bakım onarım</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Büro Makinaları ve Makina </a:t>
            </a:r>
            <a:r>
              <a:rPr lang="tr-TR" sz="2200" dirty="0" smtClean="0">
                <a:solidFill>
                  <a:srgbClr val="000000"/>
                </a:solidFill>
                <a:latin typeface="Times New Roman" panose="02020603050405020304" pitchFamily="18" charset="0"/>
                <a:cs typeface="Times New Roman" panose="02020603050405020304" pitchFamily="18" charset="0"/>
              </a:rPr>
              <a:t>Teçhizat </a:t>
            </a:r>
            <a:r>
              <a:rPr lang="tr-TR" sz="2200" dirty="0">
                <a:solidFill>
                  <a:srgbClr val="000000"/>
                </a:solidFill>
                <a:latin typeface="Times New Roman" panose="02020603050405020304" pitchFamily="18" charset="0"/>
                <a:cs typeface="Times New Roman" panose="02020603050405020304" pitchFamily="18" charset="0"/>
              </a:rPr>
              <a:t>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Akaryakıt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Okul mefruşatı alımları</a:t>
            </a:r>
            <a:endParaRPr lang="tr-TR" sz="2200" dirty="0">
              <a:solidFill>
                <a:prstClr val="black"/>
              </a:solidFill>
              <a:latin typeface="Times New Roman" panose="02020603050405020304" pitchFamily="18" charset="0"/>
              <a:cs typeface="Times New Roman" panose="02020603050405020304" pitchFamily="18" charset="0"/>
            </a:endParaRPr>
          </a:p>
          <a:p>
            <a:pPr lvl="0" algn="just">
              <a:spcAft>
                <a:spcPts val="0"/>
              </a:spcAft>
            </a:pPr>
            <a:r>
              <a:rPr lang="tr-TR" sz="2200" dirty="0">
                <a:solidFill>
                  <a:srgbClr val="000000"/>
                </a:solidFill>
                <a:latin typeface="Times New Roman" panose="02020603050405020304" pitchFamily="18" charset="0"/>
              </a:rPr>
              <a:t>  </a:t>
            </a:r>
            <a:r>
              <a:rPr lang="tr-TR" sz="2200" b="1" dirty="0" smtClean="0">
                <a:solidFill>
                  <a:srgbClr val="000000"/>
                </a:solidFill>
                <a:latin typeface="Times New Roman" panose="02020603050405020304" pitchFamily="18" charset="0"/>
              </a:rPr>
              <a:t>Kütüphane </a:t>
            </a:r>
            <a:r>
              <a:rPr lang="tr-TR" sz="2200" b="1" dirty="0">
                <a:solidFill>
                  <a:srgbClr val="000000"/>
                </a:solidFill>
                <a:latin typeface="Times New Roman" panose="02020603050405020304" pitchFamily="18" charset="0"/>
              </a:rPr>
              <a:t>ve Dokümantasyon Daire Başkanlığı</a:t>
            </a:r>
            <a:endParaRPr lang="tr-TR" sz="2200" dirty="0">
              <a:solidFill>
                <a:prstClr val="black"/>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Kitap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Süreli yayın alımları</a:t>
            </a:r>
            <a:endParaRPr lang="tr-TR" sz="2200" dirty="0">
              <a:solidFill>
                <a:prstClr val="black"/>
              </a:solidFill>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Gazete alımları</a:t>
            </a:r>
            <a:endParaRPr lang="tr-TR" sz="2200" dirty="0">
              <a:solidFill>
                <a:prstClr val="black"/>
              </a:solidFill>
              <a:latin typeface="Times New Roman" panose="02020603050405020304" pitchFamily="18" charset="0"/>
              <a:cs typeface="Times New Roman" panose="02020603050405020304" pitchFamily="18" charset="0"/>
            </a:endParaRPr>
          </a:p>
          <a:p>
            <a:pPr lvl="0" algn="just">
              <a:spcAft>
                <a:spcPts val="0"/>
              </a:spcAft>
            </a:pPr>
            <a:r>
              <a:rPr lang="tr-TR" sz="2200" dirty="0">
                <a:solidFill>
                  <a:srgbClr val="000000"/>
                </a:solidFill>
                <a:latin typeface="Times New Roman" panose="02020603050405020304" pitchFamily="18" charset="0"/>
              </a:rPr>
              <a:t>  </a:t>
            </a:r>
            <a:r>
              <a:rPr lang="tr-TR" sz="2200" b="1" dirty="0" smtClean="0">
                <a:solidFill>
                  <a:srgbClr val="000000"/>
                </a:solidFill>
                <a:latin typeface="Times New Roman" panose="02020603050405020304" pitchFamily="18" charset="0"/>
              </a:rPr>
              <a:t>Sağlık </a:t>
            </a:r>
            <a:r>
              <a:rPr lang="tr-TR" sz="2200" b="1" dirty="0">
                <a:solidFill>
                  <a:srgbClr val="000000"/>
                </a:solidFill>
                <a:latin typeface="Times New Roman" panose="02020603050405020304" pitchFamily="18" charset="0"/>
              </a:rPr>
              <a:t>Kültür ve Spor Daire Başkanlığı</a:t>
            </a:r>
            <a:endParaRPr lang="tr-TR" sz="2200" dirty="0">
              <a:solidFill>
                <a:prstClr val="black"/>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sz="2200" dirty="0">
                <a:solidFill>
                  <a:srgbClr val="000000"/>
                </a:solidFill>
                <a:latin typeface="Times New Roman" panose="02020603050405020304" pitchFamily="18" charset="0"/>
                <a:cs typeface="Times New Roman" panose="02020603050405020304" pitchFamily="18" charset="0"/>
              </a:rPr>
              <a:t>Öğrencilere yönelik düzenlenecek her türlü faaliyete ilişkin mal ve hizmet alımları</a:t>
            </a:r>
            <a:endParaRPr lang="tr-TR" sz="2200" dirty="0">
              <a:solidFill>
                <a:prstClr val="black"/>
              </a:solidFill>
              <a:latin typeface="Times New Roman" panose="02020603050405020304" pitchFamily="18" charset="0"/>
              <a:cs typeface="Times New Roman" panose="02020603050405020304" pitchFamily="18" charset="0"/>
            </a:endParaRPr>
          </a:p>
          <a:p>
            <a:pPr marL="742950" lvl="1" indent="-285750" algn="just">
              <a:spcAft>
                <a:spcPts val="0"/>
              </a:spcAft>
              <a:buFont typeface="Courier New" panose="02070309020205020404" pitchFamily="49" charset="0"/>
              <a:buChar char="o"/>
            </a:pPr>
            <a:r>
              <a:rPr lang="tr-TR" sz="2200" dirty="0">
                <a:solidFill>
                  <a:srgbClr val="000000"/>
                </a:solidFill>
                <a:latin typeface="Times New Roman" panose="02020603050405020304" pitchFamily="18" charset="0"/>
              </a:rPr>
              <a:t>Spor malzemesi, etkinlikler, öğrenci taşıma, yemek, sağlık hizmeti, öğrenci  cübbe alımı.</a:t>
            </a:r>
            <a:endParaRPr lang="tr-TR" sz="2200" dirty="0">
              <a:solidFill>
                <a:prstClr val="black"/>
              </a:solidFill>
              <a:latin typeface="Times New Roman" panose="02020603050405020304" pitchFamily="18" charset="0"/>
              <a:ea typeface="Times New Roman" panose="02020603050405020304" pitchFamily="18" charset="0"/>
            </a:endParaRPr>
          </a:p>
          <a:p>
            <a:pPr lvl="0">
              <a:spcAft>
                <a:spcPts val="0"/>
              </a:spcAft>
            </a:pPr>
            <a:r>
              <a:rPr lang="tr-TR" sz="2200" dirty="0">
                <a:solidFill>
                  <a:prstClr val="black"/>
                </a:solidFill>
                <a:latin typeface="Times New Roman" panose="02020603050405020304" pitchFamily="18" charset="0"/>
                <a:ea typeface="Times New Roman" panose="02020603050405020304" pitchFamily="18" charset="0"/>
              </a:rPr>
              <a:t> </a:t>
            </a:r>
            <a:endParaRPr lang="tr-TR" sz="2200" dirty="0"/>
          </a:p>
        </p:txBody>
      </p:sp>
    </p:spTree>
    <p:extLst>
      <p:ext uri="{BB962C8B-B14F-4D97-AF65-F5344CB8AC3E}">
        <p14:creationId xmlns:p14="http://schemas.microsoft.com/office/powerpoint/2010/main" val="2950038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5" y="1628800"/>
            <a:ext cx="8136817" cy="2736304"/>
          </a:xfrm>
          <a:prstGeom prst="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defRPr/>
            </a:pPr>
            <a:r>
              <a:rPr lang="tr-TR" sz="2400" b="1" dirty="0"/>
              <a:t>2. AŞAMA : Tüm Birimlerin Performans Bütçe 	  		       Tekliflerini </a:t>
            </a:r>
            <a:r>
              <a:rPr lang="tr-TR" sz="2400" b="1" dirty="0" smtClean="0"/>
              <a:t>Oluşturması</a:t>
            </a:r>
          </a:p>
          <a:p>
            <a:pPr marL="1371600" lvl="2" indent="-457200">
              <a:buFont typeface="+mj-lt"/>
              <a:buAutoNum type="alphaLcParenR"/>
              <a:defRPr/>
            </a:pPr>
            <a:r>
              <a:rPr lang="tr-TR" sz="2400" b="1" dirty="0" smtClean="0"/>
              <a:t>Faaliyet Tablolarının Oluşturulması</a:t>
            </a:r>
          </a:p>
          <a:p>
            <a:pPr marL="1371600" lvl="2" indent="-457200">
              <a:buFont typeface="+mj-lt"/>
              <a:buAutoNum type="alphaLcParenR"/>
              <a:defRPr/>
            </a:pPr>
            <a:r>
              <a:rPr lang="tr-TR" sz="2400" b="1" dirty="0" smtClean="0"/>
              <a:t>Bütçe Formlarının; </a:t>
            </a:r>
          </a:p>
          <a:p>
            <a:pPr lvl="2">
              <a:defRPr/>
            </a:pPr>
            <a:r>
              <a:rPr lang="tr-TR" sz="2400" b="1" dirty="0"/>
              <a:t>	</a:t>
            </a:r>
            <a:r>
              <a:rPr lang="tr-TR" sz="2400" b="1" dirty="0" smtClean="0"/>
              <a:t>F1 Hizmet Gerekçesi</a:t>
            </a:r>
          </a:p>
          <a:p>
            <a:pPr lvl="2">
              <a:defRPr/>
            </a:pPr>
            <a:r>
              <a:rPr lang="tr-TR" sz="2400" b="1" dirty="0"/>
              <a:t>	</a:t>
            </a:r>
            <a:r>
              <a:rPr lang="tr-TR" sz="2400" b="1" dirty="0" smtClean="0"/>
              <a:t>F10 Hizmet Maiyetinin Tespitine İlişkin Bilgi Formu</a:t>
            </a:r>
          </a:p>
          <a:p>
            <a:pPr lvl="2">
              <a:defRPr/>
            </a:pPr>
            <a:r>
              <a:rPr lang="tr-TR" sz="2400" b="1" dirty="0" smtClean="0"/>
              <a:t>	F13 Gider Bütçe Fişlerinin Doldurulması.</a:t>
            </a:r>
            <a:endParaRPr lang="tr-TR" sz="2400" b="1" dirty="0"/>
          </a:p>
        </p:txBody>
      </p:sp>
      <p:sp>
        <p:nvSpPr>
          <p:cNvPr id="4" name="Yuvarlatılmış Dikdörtgen 4"/>
          <p:cNvSpPr/>
          <p:nvPr/>
        </p:nvSpPr>
        <p:spPr>
          <a:xfrm>
            <a:off x="0" y="16200"/>
            <a:ext cx="9144000" cy="871682"/>
          </a:xfrm>
          <a:prstGeom prst="rect">
            <a:avLst/>
          </a:prstGeom>
          <a:solidFill>
            <a:srgbClr val="CC0066"/>
          </a:solidFill>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lvl="0" algn="ctr" eaLnBrk="1" hangingPunct="1">
              <a:lnSpc>
                <a:spcPct val="90000"/>
              </a:lnSpc>
              <a:spcAft>
                <a:spcPct val="35000"/>
              </a:spcAft>
            </a:pPr>
            <a:r>
              <a:rPr lang="tr-TR" altLang="tr-TR" sz="2400" b="1" dirty="0">
                <a:solidFill>
                  <a:schemeClr val="bg1"/>
                </a:solidFill>
                <a:latin typeface="Calibri" panose="020F0502020204030204" pitchFamily="34" charset="0"/>
              </a:rPr>
              <a:t>ÜNİVERSİTE DÜZEYİNDE PERFORMANS BÜTÇE ÇALIŞMALARININ GERÇEKLEŞTİRİLMESİ</a:t>
            </a:r>
          </a:p>
        </p:txBody>
      </p:sp>
      <p:sp>
        <p:nvSpPr>
          <p:cNvPr id="5" name="Dikdörtgen 4"/>
          <p:cNvSpPr/>
          <p:nvPr/>
        </p:nvSpPr>
        <p:spPr>
          <a:xfrm>
            <a:off x="683569" y="5949280"/>
            <a:ext cx="8136903" cy="769441"/>
          </a:xfrm>
          <a:prstGeom prst="rect">
            <a:avLst/>
          </a:prstGeom>
          <a:solidFill>
            <a:schemeClr val="accent1">
              <a:lumMod val="60000"/>
              <a:lumOff val="40000"/>
            </a:schemeClr>
          </a:solidFill>
        </p:spPr>
        <p:txBody>
          <a:bodyPr wrap="square">
            <a:spAutoFit/>
          </a:bodyPr>
          <a:lstStyle/>
          <a:p>
            <a:pPr lvl="2">
              <a:defRPr/>
            </a:pPr>
            <a:r>
              <a:rPr lang="tr-TR" sz="2200" b="1" dirty="0"/>
              <a:t>BÜTÇE FORMLARI E-BÜTÇE SİSTEMİ ÜZERİNDEN BİRİMLERCE DOLDURULACAKTIR. </a:t>
            </a:r>
          </a:p>
        </p:txBody>
      </p:sp>
    </p:spTree>
    <p:extLst>
      <p:ext uri="{BB962C8B-B14F-4D97-AF65-F5344CB8AC3E}">
        <p14:creationId xmlns:p14="http://schemas.microsoft.com/office/powerpoint/2010/main" val="2448224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3599</TotalTime>
  <Words>2513</Words>
  <Application>Microsoft Office PowerPoint</Application>
  <PresentationFormat>Ekran Gösterisi (4:3)</PresentationFormat>
  <Paragraphs>942</Paragraphs>
  <Slides>31</Slides>
  <Notes>1</Notes>
  <HiddenSlides>0</HiddenSlides>
  <MMClips>0</MMClips>
  <ScaleCrop>false</ScaleCrop>
  <HeadingPairs>
    <vt:vector size="4" baseType="variant">
      <vt:variant>
        <vt:lpstr>Tema</vt:lpstr>
      </vt:variant>
      <vt:variant>
        <vt:i4>4</vt:i4>
      </vt:variant>
      <vt:variant>
        <vt:lpstr>Slayt Başlıkları</vt:lpstr>
      </vt:variant>
      <vt:variant>
        <vt:i4>31</vt:i4>
      </vt:variant>
    </vt:vector>
  </HeadingPairs>
  <TitlesOfParts>
    <vt:vector size="35" baseType="lpstr">
      <vt:lpstr>Sabun</vt:lpstr>
      <vt:lpstr>Office Teması</vt:lpstr>
      <vt:lpstr>1_Office Teması</vt:lpstr>
      <vt:lpstr>2_Office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mustafaaydin</dc:creator>
  <cp:lastModifiedBy>user</cp:lastModifiedBy>
  <cp:revision>413</cp:revision>
  <cp:lastPrinted>2012-06-21T13:21:51Z</cp:lastPrinted>
  <dcterms:created xsi:type="dcterms:W3CDTF">2010-04-08T07:10:05Z</dcterms:created>
  <dcterms:modified xsi:type="dcterms:W3CDTF">2016-06-22T13:38:52Z</dcterms:modified>
</cp:coreProperties>
</file>